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7" r:id="rId1"/>
    <p:sldMasterId id="2147483841" r:id="rId2"/>
  </p:sldMasterIdLst>
  <p:notesMasterIdLst>
    <p:notesMasterId r:id="rId54"/>
  </p:notesMasterIdLst>
  <p:sldIdLst>
    <p:sldId id="353" r:id="rId3"/>
    <p:sldId id="257" r:id="rId4"/>
    <p:sldId id="357" r:id="rId5"/>
    <p:sldId id="299" r:id="rId6"/>
    <p:sldId id="300" r:id="rId7"/>
    <p:sldId id="301" r:id="rId8"/>
    <p:sldId id="354" r:id="rId9"/>
    <p:sldId id="355" r:id="rId10"/>
    <p:sldId id="356" r:id="rId11"/>
    <p:sldId id="358" r:id="rId12"/>
    <p:sldId id="302" r:id="rId13"/>
    <p:sldId id="305" r:id="rId14"/>
    <p:sldId id="361" r:id="rId15"/>
    <p:sldId id="362" r:id="rId16"/>
    <p:sldId id="359" r:id="rId17"/>
    <p:sldId id="307" r:id="rId18"/>
    <p:sldId id="308" r:id="rId19"/>
    <p:sldId id="309" r:id="rId20"/>
    <p:sldId id="310" r:id="rId21"/>
    <p:sldId id="365" r:id="rId22"/>
    <p:sldId id="333" r:id="rId23"/>
    <p:sldId id="334" r:id="rId24"/>
    <p:sldId id="311" r:id="rId25"/>
    <p:sldId id="312" r:id="rId26"/>
    <p:sldId id="313" r:id="rId27"/>
    <p:sldId id="366" r:id="rId28"/>
    <p:sldId id="288" r:id="rId29"/>
    <p:sldId id="363" r:id="rId30"/>
    <p:sldId id="364" r:id="rId31"/>
    <p:sldId id="303" r:id="rId32"/>
    <p:sldId id="304" r:id="rId33"/>
    <p:sldId id="292" r:id="rId34"/>
    <p:sldId id="315" r:id="rId35"/>
    <p:sldId id="319" r:id="rId36"/>
    <p:sldId id="320" r:id="rId37"/>
    <p:sldId id="321" r:id="rId38"/>
    <p:sldId id="338" r:id="rId39"/>
    <p:sldId id="339" r:id="rId40"/>
    <p:sldId id="340" r:id="rId41"/>
    <p:sldId id="341" r:id="rId42"/>
    <p:sldId id="342" r:id="rId43"/>
    <p:sldId id="343" r:id="rId44"/>
    <p:sldId id="344" r:id="rId45"/>
    <p:sldId id="345" r:id="rId46"/>
    <p:sldId id="346" r:id="rId47"/>
    <p:sldId id="347" r:id="rId48"/>
    <p:sldId id="348" r:id="rId49"/>
    <p:sldId id="349" r:id="rId50"/>
    <p:sldId id="350" r:id="rId51"/>
    <p:sldId id="351" r:id="rId52"/>
    <p:sldId id="352"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3">
          <p15:clr>
            <a:srgbClr val="A4A3A4"/>
          </p15:clr>
        </p15:guide>
        <p15:guide id="2" pos="20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19"/>
    <p:restoredTop sz="93448"/>
  </p:normalViewPr>
  <p:slideViewPr>
    <p:cSldViewPr snapToObjects="1" showGuides="1">
      <p:cViewPr varScale="1">
        <p:scale>
          <a:sx n="92" d="100"/>
          <a:sy n="92" d="100"/>
        </p:scale>
        <p:origin x="1344" y="192"/>
      </p:cViewPr>
      <p:guideLst>
        <p:guide orient="horz" pos="753"/>
        <p:guide pos="206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C8FA49-D6CD-A547-8C5A-709B2496975F}" type="datetimeFigureOut">
              <a:rPr lang="en-US" smtClean="0"/>
              <a:t>3/25/19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CE3F60-5C8F-E644-8A95-F6891A9E724F}" type="slidenum">
              <a:rPr lang="en-US" smtClean="0"/>
              <a:t>‹nº›</a:t>
            </a:fld>
            <a:endParaRPr lang="en-US"/>
          </a:p>
        </p:txBody>
      </p:sp>
    </p:spTree>
    <p:extLst>
      <p:ext uri="{BB962C8B-B14F-4D97-AF65-F5344CB8AC3E}">
        <p14:creationId xmlns:p14="http://schemas.microsoft.com/office/powerpoint/2010/main" val="4249043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860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ITERATIVO</a:t>
            </a:r>
          </a:p>
        </p:txBody>
      </p:sp>
      <p:sp>
        <p:nvSpPr>
          <p:cNvPr id="4" name="Marcador de Posição do Número do Diapositivo 3"/>
          <p:cNvSpPr>
            <a:spLocks noGrp="1"/>
          </p:cNvSpPr>
          <p:nvPr>
            <p:ph type="sldNum" sz="quarter" idx="10"/>
          </p:nvPr>
        </p:nvSpPr>
        <p:spPr/>
        <p:txBody>
          <a:bodyPr/>
          <a:lstStyle/>
          <a:p>
            <a:fld id="{91B01443-9EC5-A245-8F7F-1CA5F70DA953}" type="slidenum">
              <a:rPr lang="en-GB" smtClean="0"/>
              <a:pPr/>
              <a:t>27</a:t>
            </a:fld>
            <a:endParaRPr lang="en-GB"/>
          </a:p>
        </p:txBody>
      </p:sp>
    </p:spTree>
    <p:extLst>
      <p:ext uri="{BB962C8B-B14F-4D97-AF65-F5344CB8AC3E}">
        <p14:creationId xmlns:p14="http://schemas.microsoft.com/office/powerpoint/2010/main" val="27559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Crescente!</a:t>
            </a:r>
          </a:p>
          <a:p>
            <a:r>
              <a:rPr lang="pt-PT" dirty="0"/>
              <a:t>Estou interessado </a:t>
            </a:r>
            <a:r>
              <a:rPr lang="mr-IN" dirty="0"/>
              <a:t>–</a:t>
            </a:r>
            <a:r>
              <a:rPr lang="pt-PT" dirty="0"/>
              <a:t>&gt;</a:t>
            </a:r>
            <a:r>
              <a:rPr lang="pt-PT" baseline="0" dirty="0"/>
              <a:t> estou disposto/consigo pagar -&gt; gostava que tivesse estas características</a:t>
            </a:r>
            <a:endParaRPr lang="pt-PT" dirty="0"/>
          </a:p>
        </p:txBody>
      </p:sp>
      <p:sp>
        <p:nvSpPr>
          <p:cNvPr id="4" name="Marcador de Posição do Número do Diapositivo 3"/>
          <p:cNvSpPr>
            <a:spLocks noGrp="1"/>
          </p:cNvSpPr>
          <p:nvPr>
            <p:ph type="sldNum" sz="quarter" idx="10"/>
          </p:nvPr>
        </p:nvSpPr>
        <p:spPr/>
        <p:txBody>
          <a:bodyPr/>
          <a:lstStyle/>
          <a:p>
            <a:fld id="{91B01443-9EC5-A245-8F7F-1CA5F70DA953}" type="slidenum">
              <a:rPr lang="en-GB" smtClean="0"/>
              <a:pPr/>
              <a:t>28</a:t>
            </a:fld>
            <a:endParaRPr lang="en-GB"/>
          </a:p>
        </p:txBody>
      </p:sp>
    </p:spTree>
    <p:extLst>
      <p:ext uri="{BB962C8B-B14F-4D97-AF65-F5344CB8AC3E}">
        <p14:creationId xmlns:p14="http://schemas.microsoft.com/office/powerpoint/2010/main" val="1549565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O vosso trabalho aqui diria</a:t>
            </a:r>
            <a:r>
              <a:rPr lang="pt-PT" baseline="0" dirty="0"/>
              <a:t> que se centra nestes testes e nos mais simples.</a:t>
            </a:r>
            <a:endParaRPr lang="pt-PT" dirty="0"/>
          </a:p>
          <a:p>
            <a:endParaRPr lang="pt-PT" dirty="0"/>
          </a:p>
          <a:p>
            <a:r>
              <a:rPr lang="pt-PT" dirty="0"/>
              <a:t>Inquéritos.</a:t>
            </a:r>
            <a:r>
              <a:rPr lang="pt-PT" baseline="0" dirty="0"/>
              <a:t> Presenciais ou online (usar </a:t>
            </a:r>
            <a:r>
              <a:rPr lang="pt-PT" baseline="0" dirty="0" err="1"/>
              <a:t>track</a:t>
            </a:r>
            <a:r>
              <a:rPr lang="pt-PT" baseline="0" dirty="0"/>
              <a:t> para o link)</a:t>
            </a:r>
            <a:endParaRPr lang="pt-PT" dirty="0"/>
          </a:p>
          <a:p>
            <a:r>
              <a:rPr lang="pt-PT" dirty="0"/>
              <a:t>Tiram</a:t>
            </a:r>
            <a:r>
              <a:rPr lang="pt-PT" baseline="0" dirty="0"/>
              <a:t> ou não os papéis? Ligam para saber mais informações?</a:t>
            </a:r>
          </a:p>
          <a:p>
            <a:r>
              <a:rPr lang="pt-PT" baseline="0" dirty="0"/>
              <a:t>Clicam nos anúncios?</a:t>
            </a:r>
          </a:p>
          <a:p>
            <a:r>
              <a:rPr lang="pt-PT" baseline="0" dirty="0"/>
              <a:t>Deixam o e-mail para receber mais informações?</a:t>
            </a:r>
          </a:p>
          <a:p>
            <a:endParaRPr lang="pt-PT" dirty="0"/>
          </a:p>
        </p:txBody>
      </p:sp>
      <p:sp>
        <p:nvSpPr>
          <p:cNvPr id="4" name="Marcador de Posição do Número do Diapositivo 3"/>
          <p:cNvSpPr>
            <a:spLocks noGrp="1"/>
          </p:cNvSpPr>
          <p:nvPr>
            <p:ph type="sldNum" sz="quarter" idx="10"/>
          </p:nvPr>
        </p:nvSpPr>
        <p:spPr/>
        <p:txBody>
          <a:bodyPr/>
          <a:lstStyle/>
          <a:p>
            <a:fld id="{91B01443-9EC5-A245-8F7F-1CA5F70DA953}" type="slidenum">
              <a:rPr lang="en-GB" smtClean="0"/>
              <a:pPr/>
              <a:t>29</a:t>
            </a:fld>
            <a:endParaRPr lang="en-GB"/>
          </a:p>
        </p:txBody>
      </p:sp>
    </p:spTree>
    <p:extLst>
      <p:ext uri="{BB962C8B-B14F-4D97-AF65-F5344CB8AC3E}">
        <p14:creationId xmlns:p14="http://schemas.microsoft.com/office/powerpoint/2010/main" val="2914182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t>
            </a:r>
            <a:r>
              <a:rPr lang="pt-PT" dirty="0" err="1"/>
              <a:t>Buy</a:t>
            </a:r>
            <a:r>
              <a:rPr lang="pt-PT" dirty="0"/>
              <a:t> </a:t>
            </a:r>
            <a:r>
              <a:rPr lang="pt-PT" dirty="0" err="1"/>
              <a:t>now</a:t>
            </a:r>
            <a:r>
              <a:rPr lang="pt-PT" dirty="0"/>
              <a:t>” e</a:t>
            </a:r>
            <a:r>
              <a:rPr lang="pt-PT" baseline="0" dirty="0"/>
              <a:t> depois pedimos o e-mail a dizer que contactamos logo que esteja disponível</a:t>
            </a:r>
            <a:endParaRPr lang="pt-PT" dirty="0"/>
          </a:p>
        </p:txBody>
      </p:sp>
      <p:sp>
        <p:nvSpPr>
          <p:cNvPr id="4" name="Marcador de Posição do Número do Diapositivo 3"/>
          <p:cNvSpPr>
            <a:spLocks noGrp="1"/>
          </p:cNvSpPr>
          <p:nvPr>
            <p:ph type="sldNum" sz="quarter" idx="10"/>
          </p:nvPr>
        </p:nvSpPr>
        <p:spPr/>
        <p:txBody>
          <a:bodyPr/>
          <a:lstStyle/>
          <a:p>
            <a:fld id="{91B01443-9EC5-A245-8F7F-1CA5F70DA953}" type="slidenum">
              <a:rPr lang="en-GB" smtClean="0"/>
              <a:pPr/>
              <a:t>30</a:t>
            </a:fld>
            <a:endParaRPr lang="en-GB"/>
          </a:p>
        </p:txBody>
      </p:sp>
    </p:spTree>
    <p:extLst>
      <p:ext uri="{BB962C8B-B14F-4D97-AF65-F5344CB8AC3E}">
        <p14:creationId xmlns:p14="http://schemas.microsoft.com/office/powerpoint/2010/main" val="2223522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sz="1200" b="0" i="0" u="none" strike="noStrike" kern="1200" baseline="0" dirty="0" err="1">
                <a:solidFill>
                  <a:schemeClr val="tx1"/>
                </a:solidFill>
                <a:latin typeface="+mn-lt"/>
                <a:ea typeface="+mn-ea"/>
                <a:cs typeface="+mn-cs"/>
              </a:rPr>
              <a:t>Innovation</a:t>
            </a:r>
            <a:r>
              <a:rPr lang="pt-PT" sz="1200" b="0" i="0" u="none" strike="noStrike" kern="1200" baseline="0" dirty="0">
                <a:solidFill>
                  <a:schemeClr val="tx1"/>
                </a:solidFill>
                <a:latin typeface="+mn-lt"/>
                <a:ea typeface="+mn-ea"/>
                <a:cs typeface="+mn-cs"/>
              </a:rPr>
              <a:t> Games® are a </a:t>
            </a:r>
            <a:r>
              <a:rPr lang="pt-PT" sz="1200" b="0" i="0" u="none" strike="noStrike" kern="1200" baseline="0" dirty="0" err="1">
                <a:solidFill>
                  <a:schemeClr val="tx1"/>
                </a:solidFill>
                <a:latin typeface="+mn-lt"/>
                <a:ea typeface="+mn-ea"/>
                <a:cs typeface="+mn-cs"/>
              </a:rPr>
              <a:t>powerful</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technique</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popularized</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by</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Luke</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Hohmann</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that</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help</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you</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unearth</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describe</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and</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prioritize</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value</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propositions</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and</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features</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by</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using</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collaborative</a:t>
            </a:r>
            <a:r>
              <a:rPr lang="pt-PT" sz="1200" b="0" i="0" u="none" strike="noStrike" kern="1200" baseline="0" dirty="0">
                <a:solidFill>
                  <a:schemeClr val="tx1"/>
                </a:solidFill>
                <a:latin typeface="+mn-lt"/>
                <a:ea typeface="+mn-ea"/>
                <a:cs typeface="+mn-cs"/>
              </a:rPr>
              <a:t> play </a:t>
            </a:r>
            <a:r>
              <a:rPr lang="pt-PT" sz="1200" b="0" i="0" u="none" strike="noStrike" kern="1200" baseline="0" dirty="0" err="1">
                <a:solidFill>
                  <a:schemeClr val="tx1"/>
                </a:solidFill>
                <a:latin typeface="+mn-lt"/>
                <a:ea typeface="+mn-ea"/>
                <a:cs typeface="+mn-cs"/>
              </a:rPr>
              <a:t>with</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your</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customers</a:t>
            </a:r>
            <a:r>
              <a:rPr lang="pt-PT" sz="1200" b="0" i="0" u="none" strike="noStrike" kern="1200" baseline="0" dirty="0">
                <a:solidFill>
                  <a:schemeClr val="tx1"/>
                </a:solidFill>
                <a:latin typeface="+mn-lt"/>
                <a:ea typeface="+mn-ea"/>
                <a:cs typeface="+mn-cs"/>
              </a:rPr>
              <a:t>. </a:t>
            </a:r>
          </a:p>
          <a:p>
            <a:endParaRPr lang="pt-PT" sz="1200" b="0" i="0" u="none" strike="noStrike" kern="1200" baseline="0" dirty="0">
              <a:solidFill>
                <a:schemeClr val="tx1"/>
              </a:solidFill>
              <a:latin typeface="+mn-lt"/>
              <a:ea typeface="+mn-ea"/>
              <a:cs typeface="+mn-cs"/>
            </a:endParaRPr>
          </a:p>
          <a:p>
            <a:r>
              <a:rPr lang="pt-PT" sz="1200" b="0" i="0" u="none" strike="noStrike" kern="1200" baseline="0" dirty="0">
                <a:solidFill>
                  <a:schemeClr val="tx1"/>
                </a:solidFill>
                <a:latin typeface="+mn-lt"/>
                <a:ea typeface="+mn-ea"/>
                <a:cs typeface="+mn-cs"/>
              </a:rPr>
              <a:t>PRODUCT TREE (FEATURES OF A VALUE PROP GROWING WITH TIME)</a:t>
            </a:r>
          </a:p>
          <a:p>
            <a:r>
              <a:rPr lang="pt-PT" sz="1200" b="0" i="0" u="none" strike="noStrike" kern="1200" baseline="0" dirty="0">
                <a:solidFill>
                  <a:schemeClr val="tx1"/>
                </a:solidFill>
                <a:latin typeface="+mn-lt"/>
                <a:ea typeface="+mn-ea"/>
                <a:cs typeface="+mn-cs"/>
              </a:rPr>
              <a:t>BUY A FEATURE</a:t>
            </a:r>
          </a:p>
          <a:p>
            <a:r>
              <a:rPr lang="pt-PT" sz="1200" b="0" i="0" u="none" strike="noStrike" kern="1200" baseline="0" dirty="0">
                <a:solidFill>
                  <a:schemeClr val="tx1"/>
                </a:solidFill>
                <a:latin typeface="+mn-lt"/>
                <a:ea typeface="+mn-ea"/>
                <a:cs typeface="+mn-cs"/>
              </a:rPr>
              <a:t>PRODUCT BOX</a:t>
            </a:r>
            <a:endParaRPr lang="pt-PT" dirty="0"/>
          </a:p>
        </p:txBody>
      </p:sp>
      <p:sp>
        <p:nvSpPr>
          <p:cNvPr id="4" name="Marcador de Posição do Número do Diapositivo 3"/>
          <p:cNvSpPr>
            <a:spLocks noGrp="1"/>
          </p:cNvSpPr>
          <p:nvPr>
            <p:ph type="sldNum" sz="quarter" idx="10"/>
          </p:nvPr>
        </p:nvSpPr>
        <p:spPr/>
        <p:txBody>
          <a:bodyPr/>
          <a:lstStyle/>
          <a:p>
            <a:fld id="{91B01443-9EC5-A245-8F7F-1CA5F70DA953}" type="slidenum">
              <a:rPr lang="en-GB" smtClean="0"/>
              <a:pPr/>
              <a:t>31</a:t>
            </a:fld>
            <a:endParaRPr lang="en-GB"/>
          </a:p>
        </p:txBody>
      </p:sp>
    </p:spTree>
    <p:extLst>
      <p:ext uri="{BB962C8B-B14F-4D97-AF65-F5344CB8AC3E}">
        <p14:creationId xmlns:p14="http://schemas.microsoft.com/office/powerpoint/2010/main" val="3277471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Click to edit Master subtitle style</a:t>
            </a:r>
            <a:endParaRPr kumimoji="0" lang="en-US"/>
          </a:p>
        </p:txBody>
      </p:sp>
      <p:sp>
        <p:nvSpPr>
          <p:cNvPr id="30" name="Date Placeholder 29"/>
          <p:cNvSpPr>
            <a:spLocks noGrp="1"/>
          </p:cNvSpPr>
          <p:nvPr>
            <p:ph type="dt" sz="half" idx="10"/>
          </p:nvPr>
        </p:nvSpPr>
        <p:spPr/>
        <p:txBody>
          <a:bodyPr/>
          <a:lstStyle/>
          <a:p>
            <a:fld id="{E637BB6B-EE1B-48FB-8575-0D55C373DE88}" type="datetimeFigureOut">
              <a:rPr lang="en-US" smtClean="0"/>
              <a:pPr/>
              <a:t>3/25/19</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2AA957AF-53C0-420B-9C2D-77DB1416566C}" type="slidenum">
              <a:rPr kumimoji="0" lang="en-US" smtClean="0"/>
              <a:pPr/>
              <a:t>‹nº›</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P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3/25/19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pt-PT"/>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3/25/19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Click to edit Master subtitle style</a:t>
            </a:r>
            <a:endParaRPr kumimoji="0" lang="en-US"/>
          </a:p>
        </p:txBody>
      </p:sp>
      <p:sp>
        <p:nvSpPr>
          <p:cNvPr id="30" name="Date Placeholder 29"/>
          <p:cNvSpPr>
            <a:spLocks noGrp="1"/>
          </p:cNvSpPr>
          <p:nvPr>
            <p:ph type="dt" sz="half" idx="10"/>
          </p:nvPr>
        </p:nvSpPr>
        <p:spPr/>
        <p:txBody>
          <a:bodyPr/>
          <a:lstStyle/>
          <a:p>
            <a:fld id="{89602FAB-EA37-47E3-B9DD-8E87123EB3C7}" type="datetime1">
              <a:rPr lang="en-US" smtClean="0">
                <a:solidFill>
                  <a:srgbClr val="3B3B3B">
                    <a:shade val="50000"/>
                  </a:srgbClr>
                </a:solidFill>
                <a:latin typeface="Arial"/>
              </a:rPr>
              <a:pPr/>
              <a:t>3/25/19</a:t>
            </a:fld>
            <a:endParaRPr lang="en-US">
              <a:solidFill>
                <a:srgbClr val="3B3B3B">
                  <a:shade val="50000"/>
                </a:srgbClr>
              </a:solidFill>
              <a:latin typeface="Arial"/>
            </a:endParaRPr>
          </a:p>
        </p:txBody>
      </p:sp>
      <p:sp>
        <p:nvSpPr>
          <p:cNvPr id="19" name="Footer Placeholder 18"/>
          <p:cNvSpPr>
            <a:spLocks noGrp="1"/>
          </p:cNvSpPr>
          <p:nvPr>
            <p:ph type="ftr" sz="quarter" idx="11"/>
          </p:nvPr>
        </p:nvSpPr>
        <p:spPr/>
        <p:txBody>
          <a:bodyPr/>
          <a:lstStyle/>
          <a:p>
            <a:endParaRPr lang="en-US">
              <a:solidFill>
                <a:srgbClr val="3B3B3B">
                  <a:shade val="50000"/>
                </a:srgbClr>
              </a:solidFill>
              <a:latin typeface="Arial"/>
            </a:endParaRPr>
          </a:p>
        </p:txBody>
      </p:sp>
      <p:sp>
        <p:nvSpPr>
          <p:cNvPr id="27" name="Slide Number Placeholder 26"/>
          <p:cNvSpPr>
            <a:spLocks noGrp="1"/>
          </p:cNvSpPr>
          <p:nvPr>
            <p:ph type="sldNum" sz="quarter" idx="12"/>
          </p:nvPr>
        </p:nvSpPr>
        <p:spPr/>
        <p:txBody>
          <a:bodyPr/>
          <a:lstStyle/>
          <a:p>
            <a:fld id="{91AF2B4D-6B12-4EDF-87BB-2B55CECB6611}" type="slidenum">
              <a:rPr lang="en-US" smtClean="0">
                <a:solidFill>
                  <a:srgbClr val="3B3B3B">
                    <a:shade val="50000"/>
                  </a:srgbClr>
                </a:solidFill>
                <a:latin typeface="Arial"/>
              </a:rPr>
              <a:pPr/>
              <a:t>‹nº›</a:t>
            </a:fld>
            <a:endParaRPr lang="en-US">
              <a:solidFill>
                <a:srgbClr val="3B3B3B">
                  <a:shade val="50000"/>
                </a:srgbClr>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pt-P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srgbClr val="3B3B3B">
                    <a:shade val="50000"/>
                  </a:srgbClr>
                </a:solidFill>
                <a:latin typeface="Arial"/>
              </a:rPr>
              <a:pPr/>
              <a:t>3/25/19</a:t>
            </a:fld>
            <a:endParaRPr lang="en-US">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US">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srgbClr val="3B3B3B">
                    <a:shade val="50000"/>
                  </a:srgbClr>
                </a:solidFill>
                <a:latin typeface="Arial"/>
              </a:rPr>
              <a:pPr/>
              <a:t>‹nº›</a:t>
            </a:fld>
            <a:endParaRPr lang="en-US">
              <a:solidFill>
                <a:srgbClr val="3B3B3B">
                  <a:shade val="50000"/>
                </a:srgbClr>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pt-PT"/>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8" name="Footer Placeholder 7"/>
          <p:cNvSpPr>
            <a:spLocks noGrp="1"/>
          </p:cNvSpPr>
          <p:nvPr>
            <p:ph type="ftr" sz="quarter" idx="11"/>
          </p:nvPr>
        </p:nvSpPr>
        <p:spPr/>
        <p:txBody>
          <a:bodyPr/>
          <a:lstStyle/>
          <a:p>
            <a:endParaRPr lang="en-GB">
              <a:solidFill>
                <a:srgbClr val="3B3B3B">
                  <a:shade val="50000"/>
                </a:srgbClr>
              </a:solidFill>
              <a:latin typeface="Arial"/>
            </a:endParaRPr>
          </a:p>
        </p:txBody>
      </p:sp>
      <p:sp>
        <p:nvSpPr>
          <p:cNvPr id="9" name="Slide Number Placeholder 8"/>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pt-PT"/>
              <a:t>Click to edit Master title style</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8" name="Slide Number Placeholder 7"/>
          <p:cNvSpPr>
            <a:spLocks noGrp="1"/>
          </p:cNvSpPr>
          <p:nvPr>
            <p:ph type="sldNum" sz="quarter" idx="11"/>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
        <p:nvSpPr>
          <p:cNvPr id="9" name="Footer Placeholder 8"/>
          <p:cNvSpPr>
            <a:spLocks noGrp="1"/>
          </p:cNvSpPr>
          <p:nvPr>
            <p:ph type="ftr" sz="quarter" idx="12"/>
          </p:nvPr>
        </p:nvSpPr>
        <p:spPr/>
        <p:txBody>
          <a:bodyPr/>
          <a:lstStyle/>
          <a:p>
            <a:endParaRPr lang="en-GB">
              <a:solidFill>
                <a:srgbClr val="3B3B3B">
                  <a:shade val="50000"/>
                </a:srgbClr>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3" name="Footer Placeholder 2"/>
          <p:cNvSpPr>
            <a:spLocks noGrp="1"/>
          </p:cNvSpPr>
          <p:nvPr>
            <p:ph type="ftr" sz="quarter" idx="11"/>
          </p:nvPr>
        </p:nvSpPr>
        <p:spPr/>
        <p:txBody>
          <a:bodyPr/>
          <a:lstStyle/>
          <a:p>
            <a:endParaRPr lang="en-GB">
              <a:solidFill>
                <a:srgbClr val="3B3B3B">
                  <a:shade val="50000"/>
                </a:srgbClr>
              </a:solidFill>
              <a:latin typeface="Arial"/>
            </a:endParaRPr>
          </a:p>
        </p:txBody>
      </p:sp>
      <p:sp>
        <p:nvSpPr>
          <p:cNvPr id="4" name="Slide Number Placeholder 3"/>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a:xfrm>
            <a:off x="8156448" y="6422064"/>
            <a:ext cx="762000" cy="365125"/>
          </a:xfrm>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pt-P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3/25/19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P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pt-PT"/>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4" name="Footer Placeholder 3"/>
          <p:cNvSpPr>
            <a:spLocks noGrp="1"/>
          </p:cNvSpPr>
          <p:nvPr>
            <p:ph type="ftr" sz="quarter" idx="11"/>
          </p:nvPr>
        </p:nvSpPr>
        <p:spPr/>
        <p:txBody>
          <a:bodyPr/>
          <a:lstStyle/>
          <a:p>
            <a:endParaRPr lang="en-GB">
              <a:solidFill>
                <a:srgbClr val="3B3B3B">
                  <a:shade val="50000"/>
                </a:srgbClr>
              </a:solidFill>
              <a:latin typeface="Arial"/>
            </a:endParaRPr>
          </a:p>
        </p:txBody>
      </p:sp>
      <p:sp>
        <p:nvSpPr>
          <p:cNvPr id="5" name="Slide Number Placeholder 4"/>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extLst>
      <p:ext uri="{BB962C8B-B14F-4D97-AF65-F5344CB8AC3E}">
        <p14:creationId xmlns:p14="http://schemas.microsoft.com/office/powerpoint/2010/main" val="3742013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4" name="Footer Placeholder 3"/>
          <p:cNvSpPr>
            <a:spLocks noGrp="1"/>
          </p:cNvSpPr>
          <p:nvPr>
            <p:ph type="ftr" sz="quarter" idx="11"/>
          </p:nvPr>
        </p:nvSpPr>
        <p:spPr/>
        <p:txBody>
          <a:bodyPr/>
          <a:lstStyle/>
          <a:p>
            <a:endParaRPr lang="en-GB">
              <a:solidFill>
                <a:srgbClr val="3B3B3B">
                  <a:shade val="50000"/>
                </a:srgbClr>
              </a:solidFill>
              <a:latin typeface="Arial"/>
            </a:endParaRPr>
          </a:p>
        </p:txBody>
      </p:sp>
      <p:sp>
        <p:nvSpPr>
          <p:cNvPr id="5" name="Slide Number Placeholder 4"/>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extLst>
      <p:ext uri="{BB962C8B-B14F-4D97-AF65-F5344CB8AC3E}">
        <p14:creationId xmlns:p14="http://schemas.microsoft.com/office/powerpoint/2010/main" val="38925397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Click to edit Master text styles</a:t>
            </a:r>
          </a:p>
        </p:txBody>
      </p:sp>
      <p:sp>
        <p:nvSpPr>
          <p:cNvPr id="4" name="Date Placeholder 3"/>
          <p:cNvSpPr>
            <a:spLocks noGrp="1"/>
          </p:cNvSpPr>
          <p:nvPr>
            <p:ph type="dt" sz="half" idx="10"/>
          </p:nvPr>
        </p:nvSpPr>
        <p:spPr/>
        <p:txBody>
          <a:bodyPr/>
          <a:lstStyle/>
          <a:p>
            <a:fld id="{E637BB6B-EE1B-48FB-8575-0D55C373DE88}" type="datetimeFigureOut">
              <a:rPr lang="en-US" smtClean="0"/>
              <a:pPr/>
              <a:t>3/25/19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a:t>‹nº›</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pt-PT"/>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3/25/19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3/25/19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pt-PT"/>
              <a:t>Click to edit Master title style</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3/25/19</a:t>
            </a:fld>
            <a:endParaRPr lang="en-GB"/>
          </a:p>
        </p:txBody>
      </p:sp>
      <p:sp>
        <p:nvSpPr>
          <p:cNvPr id="8" name="Slide Number Placeholder 7"/>
          <p:cNvSpPr>
            <a:spLocks noGrp="1"/>
          </p:cNvSpPr>
          <p:nvPr>
            <p:ph type="sldNum" sz="quarter" idx="11"/>
          </p:nvPr>
        </p:nvSpPr>
        <p:spPr/>
        <p:txBody>
          <a:bodyPr/>
          <a:lstStyle/>
          <a:p>
            <a:fld id="{3BA10497-A30F-8341-AF29-D99621FED472}" type="slidenum">
              <a:rPr lang="en-GB" smtClean="0"/>
              <a:pPr/>
              <a:t>‹nº›</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68CCC-9859-AE40-A4AD-B1753705FB4C}" type="datetimeFigureOut">
              <a:rPr lang="en-US" smtClean="0"/>
              <a:pPr/>
              <a:t>3/25/19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3/25/19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156448" y="6422064"/>
            <a:ext cx="762000" cy="365125"/>
          </a:xfrm>
        </p:spPr>
        <p:txBody>
          <a:bodyPr/>
          <a:lstStyle/>
          <a:p>
            <a:fld id="{3BA10497-A30F-8341-AF29-D99621FED472}" type="slidenum">
              <a:rPr lang="en-GB" smtClean="0"/>
              <a:pPr/>
              <a:t>‹nº›</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3768CCC-9859-AE40-A4AD-B1753705FB4C}" type="datetimeFigureOut">
              <a:rPr lang="en-US" smtClean="0"/>
              <a:pPr/>
              <a:t>3/25/19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a:t>Click to edit Master text styles</a:t>
            </a:r>
          </a:p>
          <a:p>
            <a:pPr lvl="1" eaLnBrk="1" latinLnBrk="0" hangingPunct="1"/>
            <a:r>
              <a:rPr kumimoji="0" lang="pt-PT"/>
              <a:t>Second level</a:t>
            </a:r>
          </a:p>
          <a:p>
            <a:pPr lvl="2" eaLnBrk="1" latinLnBrk="0" hangingPunct="1"/>
            <a:r>
              <a:rPr kumimoji="0" lang="pt-PT"/>
              <a:t>Third level</a:t>
            </a:r>
          </a:p>
          <a:p>
            <a:pPr lvl="3" eaLnBrk="1" latinLnBrk="0" hangingPunct="1"/>
            <a:r>
              <a:rPr kumimoji="0" lang="pt-PT"/>
              <a:t>Fourth level</a:t>
            </a:r>
          </a:p>
          <a:p>
            <a:pPr lvl="4" eaLnBrk="1" latinLnBrk="0" hangingPunct="1"/>
            <a:r>
              <a:rPr kumimoji="0" lang="pt-PT"/>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3768CCC-9859-AE40-A4AD-B1753705FB4C}" type="datetimeFigureOut">
              <a:rPr lang="en-US" smtClean="0"/>
              <a:pPr/>
              <a:t>3/25/19</a:t>
            </a:fld>
            <a:endParaRPr lang="en-GB"/>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BA10497-A30F-8341-AF29-D99621FED472}" type="slidenum">
              <a:rPr lang="en-GB" smtClean="0"/>
              <a:pPr/>
              <a:t>‹nº›</a:t>
            </a:fld>
            <a:endParaRPr lang="en-GB"/>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a:t>Click to edit Master text styles</a:t>
            </a:r>
          </a:p>
          <a:p>
            <a:pPr lvl="1" eaLnBrk="1" latinLnBrk="0" hangingPunct="1"/>
            <a:r>
              <a:rPr kumimoji="0" lang="pt-PT"/>
              <a:t>Second level</a:t>
            </a:r>
          </a:p>
          <a:p>
            <a:pPr lvl="2" eaLnBrk="1" latinLnBrk="0" hangingPunct="1"/>
            <a:r>
              <a:rPr kumimoji="0" lang="pt-PT"/>
              <a:t>Third level</a:t>
            </a:r>
          </a:p>
          <a:p>
            <a:pPr lvl="3" eaLnBrk="1" latinLnBrk="0" hangingPunct="1"/>
            <a:r>
              <a:rPr kumimoji="0" lang="pt-PT"/>
              <a:t>Fourth level</a:t>
            </a:r>
          </a:p>
          <a:p>
            <a:pPr lvl="4" eaLnBrk="1" latinLnBrk="0" hangingPunct="1"/>
            <a:r>
              <a:rPr kumimoji="0" lang="pt-PT"/>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solidFill>
                <a:srgbClr val="3B3B3B">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wipo.com" TargetMode="External"/><Relationship Id="rId2" Type="http://schemas.openxmlformats.org/officeDocument/2006/relationships/hyperlink" Target="http://www.inpi.pt" TargetMode="External"/><Relationship Id="rId1" Type="http://schemas.openxmlformats.org/officeDocument/2006/relationships/slideLayout" Target="../slideLayouts/slideLayout2.xml"/><Relationship Id="rId4" Type="http://schemas.openxmlformats.org/officeDocument/2006/relationships/hyperlink" Target="https://www.epo.org/index.html"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971" y="2708920"/>
            <a:ext cx="8784976" cy="1323439"/>
          </a:xfrm>
          <a:prstGeom prst="rect">
            <a:avLst/>
          </a:prstGeom>
          <a:noFill/>
        </p:spPr>
        <p:txBody>
          <a:bodyPr wrap="square" rtlCol="0">
            <a:spAutoFit/>
          </a:bodyPr>
          <a:lstStyle/>
          <a:p>
            <a:pPr algn="ctr"/>
            <a:r>
              <a:rPr lang="en-GB" sz="2000" b="1" cap="all" dirty="0">
                <a:latin typeface="Verdana"/>
                <a:cs typeface="Verdana"/>
              </a:rPr>
              <a:t>TTC </a:t>
            </a:r>
            <a:r>
              <a:rPr lang="en-GB" sz="1600" b="1" cap="all" dirty="0">
                <a:latin typeface="Verdana"/>
                <a:cs typeface="Verdana"/>
              </a:rPr>
              <a:t>- </a:t>
            </a:r>
            <a:r>
              <a:rPr lang="en-GB" sz="1600" b="1" cap="all" dirty="0" err="1">
                <a:latin typeface="Verdana"/>
                <a:cs typeface="Verdana"/>
              </a:rPr>
              <a:t>Mestrado</a:t>
            </a:r>
            <a:r>
              <a:rPr lang="en-GB" sz="1600" b="1" cap="all" dirty="0">
                <a:latin typeface="Verdana"/>
                <a:cs typeface="Verdana"/>
              </a:rPr>
              <a:t> </a:t>
            </a:r>
            <a:r>
              <a:rPr lang="en-GB" sz="1600" b="1" cap="all" dirty="0" err="1">
                <a:latin typeface="Verdana"/>
                <a:cs typeface="Verdana"/>
              </a:rPr>
              <a:t>em</a:t>
            </a:r>
            <a:r>
              <a:rPr lang="en-GB" sz="1600" b="1" cap="all" dirty="0">
                <a:latin typeface="Verdana"/>
                <a:cs typeface="Verdana"/>
              </a:rPr>
              <a:t> </a:t>
            </a:r>
            <a:r>
              <a:rPr lang="en-GB" sz="1600" b="1" cap="all" dirty="0" err="1">
                <a:latin typeface="Verdana"/>
                <a:cs typeface="Verdana"/>
              </a:rPr>
              <a:t>Microbiologia</a:t>
            </a:r>
            <a:r>
              <a:rPr lang="en-GB" sz="1600" b="1" cap="all" dirty="0">
                <a:latin typeface="Verdana"/>
                <a:cs typeface="Verdana"/>
              </a:rPr>
              <a:t> APLICADA</a:t>
            </a:r>
          </a:p>
          <a:p>
            <a:pPr algn="ctr"/>
            <a:r>
              <a:rPr lang="en-GB" sz="2000" b="1" cap="all" dirty="0">
                <a:latin typeface="Verdana"/>
                <a:cs typeface="Verdana"/>
              </a:rPr>
              <a:t>IE </a:t>
            </a:r>
            <a:r>
              <a:rPr lang="en-GB" sz="1600" b="1" cap="all" dirty="0">
                <a:latin typeface="Verdana"/>
                <a:cs typeface="Verdana"/>
              </a:rPr>
              <a:t>- MESTRADO EM MATEMÁTICA APLICADA ECONOMIA &amp; GESTÃO</a:t>
            </a:r>
          </a:p>
          <a:p>
            <a:pPr algn="ctr"/>
            <a:r>
              <a:rPr lang="en-GB" sz="2000" b="1" cap="all" dirty="0">
                <a:latin typeface="Verdana"/>
                <a:cs typeface="Verdana"/>
              </a:rPr>
              <a:t>ITT </a:t>
            </a:r>
            <a:r>
              <a:rPr lang="en-GB" sz="1600" b="1" cap="all" dirty="0">
                <a:latin typeface="Verdana"/>
                <a:cs typeface="Verdana"/>
              </a:rPr>
              <a:t>– </a:t>
            </a:r>
            <a:r>
              <a:rPr lang="en-GB" sz="1600" b="1" cap="all" dirty="0" err="1">
                <a:latin typeface="Verdana"/>
                <a:cs typeface="Verdana"/>
              </a:rPr>
              <a:t>Engenharia</a:t>
            </a:r>
            <a:r>
              <a:rPr lang="en-GB" sz="1600" b="1" cap="all" dirty="0">
                <a:latin typeface="Verdana"/>
                <a:cs typeface="Verdana"/>
              </a:rPr>
              <a:t> </a:t>
            </a:r>
            <a:r>
              <a:rPr lang="en-GB" sz="1600" b="1" cap="all" dirty="0" err="1">
                <a:latin typeface="Verdana"/>
                <a:cs typeface="Verdana"/>
              </a:rPr>
              <a:t>Biomédica</a:t>
            </a:r>
            <a:r>
              <a:rPr lang="en-GB" sz="1600" b="1" cap="all" dirty="0">
                <a:latin typeface="Verdana"/>
                <a:cs typeface="Verdana"/>
              </a:rPr>
              <a:t> e </a:t>
            </a:r>
            <a:r>
              <a:rPr lang="en-GB" sz="1600" b="1" cap="all" dirty="0" err="1">
                <a:latin typeface="Verdana"/>
                <a:cs typeface="Verdana"/>
              </a:rPr>
              <a:t>Biofísica</a:t>
            </a:r>
            <a:endParaRPr lang="en-GB" sz="1600" b="1" cap="all" dirty="0">
              <a:latin typeface="Verdana"/>
              <a:cs typeface="Verdana"/>
            </a:endParaRPr>
          </a:p>
          <a:p>
            <a:pPr algn="ctr"/>
            <a:r>
              <a:rPr lang="en-GB" sz="2000" b="1" cap="all" dirty="0">
                <a:latin typeface="Verdana"/>
                <a:cs typeface="Verdana"/>
              </a:rPr>
              <a:t>IE </a:t>
            </a:r>
            <a:r>
              <a:rPr lang="en-GB" sz="1600" b="1" cap="all" dirty="0">
                <a:latin typeface="Verdana"/>
                <a:cs typeface="Verdana"/>
              </a:rPr>
              <a:t>- OPCIONAL PARA 2º CICLO</a:t>
            </a:r>
          </a:p>
        </p:txBody>
      </p:sp>
      <p:sp>
        <p:nvSpPr>
          <p:cNvPr id="9" name="TextBox 8"/>
          <p:cNvSpPr txBox="1"/>
          <p:nvPr/>
        </p:nvSpPr>
        <p:spPr>
          <a:xfrm>
            <a:off x="63971" y="4831992"/>
            <a:ext cx="9067799" cy="1477328"/>
          </a:xfrm>
          <a:prstGeom prst="rect">
            <a:avLst/>
          </a:prstGeom>
          <a:noFill/>
        </p:spPr>
        <p:txBody>
          <a:bodyPr wrap="square" rtlCol="0">
            <a:spAutoFit/>
          </a:bodyPr>
          <a:lstStyle/>
          <a:p>
            <a:pPr algn="ctr"/>
            <a:endParaRPr lang="en-GB" sz="1600" b="1" cap="all" dirty="0">
              <a:latin typeface="Verdana"/>
              <a:cs typeface="Verdana"/>
            </a:endParaRPr>
          </a:p>
          <a:p>
            <a:pPr algn="ctr"/>
            <a:endParaRPr lang="en-GB" sz="1600" b="1" cap="all" dirty="0">
              <a:latin typeface="Verdana"/>
              <a:cs typeface="Verdana"/>
            </a:endParaRPr>
          </a:p>
          <a:p>
            <a:pPr algn="ctr"/>
            <a:r>
              <a:rPr lang="en-GB" sz="1400" b="1" cap="all" dirty="0">
                <a:solidFill>
                  <a:srgbClr val="7F7F7F"/>
                </a:solidFill>
                <a:latin typeface="Verdana"/>
                <a:cs typeface="Verdana"/>
              </a:rPr>
              <a:t>AULA 4</a:t>
            </a:r>
          </a:p>
          <a:p>
            <a:pPr algn="ctr"/>
            <a:r>
              <a:rPr lang="en-GB" sz="1400" b="1" cap="all" dirty="0">
                <a:solidFill>
                  <a:srgbClr val="7F7F7F"/>
                </a:solidFill>
                <a:latin typeface="Verdana"/>
                <a:cs typeface="Verdana"/>
              </a:rPr>
              <a:t>25 </a:t>
            </a:r>
            <a:r>
              <a:rPr lang="en-GB" sz="1400" b="1" cap="all" dirty="0" err="1">
                <a:solidFill>
                  <a:srgbClr val="7F7F7F"/>
                </a:solidFill>
                <a:latin typeface="Verdana"/>
                <a:cs typeface="Verdana"/>
              </a:rPr>
              <a:t>Março</a:t>
            </a:r>
            <a:r>
              <a:rPr lang="en-GB" sz="1400" b="1" cap="all" dirty="0">
                <a:solidFill>
                  <a:srgbClr val="7F7F7F"/>
                </a:solidFill>
                <a:latin typeface="Verdana"/>
                <a:cs typeface="Verdana"/>
              </a:rPr>
              <a:t> 2019</a:t>
            </a:r>
          </a:p>
          <a:p>
            <a:pPr algn="ctr"/>
            <a:endParaRPr lang="en-GB" sz="1400" b="1" cap="all" dirty="0">
              <a:solidFill>
                <a:srgbClr val="7F7F7F"/>
              </a:solidFill>
              <a:latin typeface="Verdana"/>
              <a:cs typeface="Verdana"/>
            </a:endParaRPr>
          </a:p>
          <a:p>
            <a:pPr algn="ctr"/>
            <a:endParaRPr lang="en-GB" sz="1600" b="1" cap="all" dirty="0">
              <a:latin typeface="Verdana"/>
              <a:cs typeface="Verdana"/>
            </a:endParaRPr>
          </a:p>
        </p:txBody>
      </p:sp>
      <p:sp>
        <p:nvSpPr>
          <p:cNvPr id="10" name="TextBox 9"/>
          <p:cNvSpPr txBox="1"/>
          <p:nvPr/>
        </p:nvSpPr>
        <p:spPr>
          <a:xfrm>
            <a:off x="899592" y="4631937"/>
            <a:ext cx="7109846" cy="400110"/>
          </a:xfrm>
          <a:prstGeom prst="rect">
            <a:avLst/>
          </a:prstGeom>
          <a:noFill/>
        </p:spPr>
        <p:txBody>
          <a:bodyPr wrap="square" rtlCol="0">
            <a:spAutoFit/>
          </a:bodyPr>
          <a:lstStyle/>
          <a:p>
            <a:pPr algn="ctr"/>
            <a:r>
              <a:rPr lang="en-GB" sz="2000" b="1" cap="all" dirty="0">
                <a:solidFill>
                  <a:srgbClr val="000000"/>
                </a:solidFill>
                <a:latin typeface="Verdana"/>
                <a:cs typeface="Verdana"/>
              </a:rPr>
              <a:t>FCUL – 2018/2019</a:t>
            </a:r>
          </a:p>
        </p:txBody>
      </p:sp>
      <p:sp>
        <p:nvSpPr>
          <p:cNvPr id="11" name="TextBox 10"/>
          <p:cNvSpPr txBox="1"/>
          <p:nvPr/>
        </p:nvSpPr>
        <p:spPr>
          <a:xfrm>
            <a:off x="0" y="6205197"/>
            <a:ext cx="5102785" cy="369332"/>
          </a:xfrm>
          <a:prstGeom prst="rect">
            <a:avLst/>
          </a:prstGeom>
          <a:noFill/>
        </p:spPr>
        <p:txBody>
          <a:bodyPr wrap="square" rtlCol="0">
            <a:spAutoFit/>
          </a:bodyPr>
          <a:lstStyle/>
          <a:p>
            <a:r>
              <a:rPr lang="en-GB" b="1" dirty="0">
                <a:solidFill>
                  <a:srgbClr val="000000"/>
                </a:solidFill>
                <a:latin typeface="Verdana"/>
                <a:cs typeface="Verdana"/>
              </a:rPr>
              <a:t>Helena Vieira</a:t>
            </a:r>
          </a:p>
        </p:txBody>
      </p:sp>
      <p:sp>
        <p:nvSpPr>
          <p:cNvPr id="12" name="TextBox 11"/>
          <p:cNvSpPr txBox="1"/>
          <p:nvPr/>
        </p:nvSpPr>
        <p:spPr>
          <a:xfrm>
            <a:off x="7315200" y="6412468"/>
            <a:ext cx="1752600" cy="369332"/>
          </a:xfrm>
          <a:prstGeom prst="rect">
            <a:avLst/>
          </a:prstGeom>
          <a:noFill/>
        </p:spPr>
        <p:txBody>
          <a:bodyPr wrap="square" rtlCol="0">
            <a:spAutoFit/>
          </a:bodyPr>
          <a:lstStyle/>
          <a:p>
            <a:pPr algn="ctr"/>
            <a:r>
              <a:rPr lang="en-GB" dirty="0">
                <a:solidFill>
                  <a:schemeClr val="bg1">
                    <a:lumMod val="50000"/>
                  </a:schemeClr>
                </a:solidFill>
              </a:rPr>
              <a:t>Copyright </a:t>
            </a:r>
            <a:r>
              <a:rPr lang="en-GB" baseline="30000" dirty="0">
                <a:solidFill>
                  <a:schemeClr val="bg1">
                    <a:lumMod val="50000"/>
                  </a:schemeClr>
                </a:solidFill>
              </a:rPr>
              <a:t>©</a:t>
            </a:r>
          </a:p>
        </p:txBody>
      </p:sp>
      <p:pic>
        <p:nvPicPr>
          <p:cNvPr id="2" name="Picture 1"/>
          <p:cNvPicPr>
            <a:picLocks noChangeAspect="1"/>
          </p:cNvPicPr>
          <p:nvPr/>
        </p:nvPicPr>
        <p:blipFill>
          <a:blip r:embed="rId2"/>
          <a:stretch>
            <a:fillRect/>
          </a:stretch>
        </p:blipFill>
        <p:spPr>
          <a:xfrm>
            <a:off x="2051720" y="0"/>
            <a:ext cx="4968552" cy="1955622"/>
          </a:xfrm>
          <a:prstGeom prst="rect">
            <a:avLst/>
          </a:prstGeom>
        </p:spPr>
      </p:pic>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0" y="28115"/>
            <a:ext cx="1547664" cy="1960725"/>
          </a:xfrm>
          <a:prstGeom prst="rect">
            <a:avLst/>
          </a:prstGeom>
          <a:noFill/>
          <a:ln>
            <a:noFill/>
          </a:ln>
        </p:spPr>
      </p:pic>
    </p:spTree>
    <p:extLst>
      <p:ext uri="{BB962C8B-B14F-4D97-AF65-F5344CB8AC3E}">
        <p14:creationId xmlns:p14="http://schemas.microsoft.com/office/powerpoint/2010/main" val="2799271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61EA338D-6BDC-AC4B-8255-3606F5BF7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8281"/>
            <a:ext cx="8712968" cy="687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484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PROPOSITION </a:t>
            </a:r>
          </a:p>
        </p:txBody>
      </p:sp>
      <p:sp>
        <p:nvSpPr>
          <p:cNvPr id="3" name="Content Placeholder 2"/>
          <p:cNvSpPr>
            <a:spLocks noGrp="1"/>
          </p:cNvSpPr>
          <p:nvPr>
            <p:ph idx="1"/>
          </p:nvPr>
        </p:nvSpPr>
        <p:spPr>
          <a:xfrm>
            <a:off x="457200" y="1734670"/>
            <a:ext cx="8202612" cy="4818529"/>
          </a:xfrm>
        </p:spPr>
        <p:txBody>
          <a:bodyPr>
            <a:normAutofit/>
          </a:bodyPr>
          <a:lstStyle/>
          <a:p>
            <a:r>
              <a:rPr lang="en-US" dirty="0"/>
              <a:t>A business or marketing statement that </a:t>
            </a:r>
            <a:r>
              <a:rPr lang="en-US" dirty="0">
                <a:solidFill>
                  <a:srgbClr val="FF6600"/>
                </a:solidFill>
              </a:rPr>
              <a:t>summarizes why </a:t>
            </a:r>
            <a:r>
              <a:rPr lang="en-US" dirty="0"/>
              <a:t>a consumer should buy a product or use a service. </a:t>
            </a:r>
          </a:p>
          <a:p>
            <a:pPr>
              <a:buNone/>
            </a:pPr>
            <a:endParaRPr lang="en-US" dirty="0"/>
          </a:p>
          <a:p>
            <a:r>
              <a:rPr lang="en-US" dirty="0"/>
              <a:t>This statement should </a:t>
            </a:r>
            <a:r>
              <a:rPr lang="en-US" dirty="0">
                <a:solidFill>
                  <a:srgbClr val="FF6600"/>
                </a:solidFill>
              </a:rPr>
              <a:t>convince </a:t>
            </a:r>
            <a:r>
              <a:rPr lang="en-US" dirty="0"/>
              <a:t>a potential consumer that one particular product or service will add </a:t>
            </a:r>
            <a:r>
              <a:rPr lang="en-US" dirty="0">
                <a:solidFill>
                  <a:srgbClr val="FF6600"/>
                </a:solidFill>
              </a:rPr>
              <a:t>more value or better </a:t>
            </a:r>
            <a:r>
              <a:rPr lang="en-US" dirty="0"/>
              <a:t>solve a problem than other similar offerings.</a:t>
            </a:r>
          </a:p>
          <a:p>
            <a:pPr>
              <a:buNone/>
            </a:pPr>
            <a:r>
              <a:rPr lang="en-US" sz="1100" dirty="0"/>
              <a:t>Source: Forbes magazine</a:t>
            </a:r>
          </a:p>
        </p:txBody>
      </p:sp>
    </p:spTree>
    <p:extLst>
      <p:ext uri="{BB962C8B-B14F-4D97-AF65-F5344CB8AC3E}">
        <p14:creationId xmlns:p14="http://schemas.microsoft.com/office/powerpoint/2010/main" val="2240330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856984" cy="1143000"/>
          </a:xfrm>
        </p:spPr>
        <p:txBody>
          <a:bodyPr>
            <a:normAutofit fontScale="90000"/>
          </a:bodyPr>
          <a:lstStyle/>
          <a:p>
            <a:r>
              <a:rPr lang="en-GB" dirty="0"/>
              <a:t>VALUE PROPOSITION – WRITE IT RULES</a:t>
            </a:r>
          </a:p>
        </p:txBody>
      </p:sp>
      <p:sp>
        <p:nvSpPr>
          <p:cNvPr id="3" name="Content Placeholder 2"/>
          <p:cNvSpPr>
            <a:spLocks noGrp="1"/>
          </p:cNvSpPr>
          <p:nvPr>
            <p:ph idx="1"/>
          </p:nvPr>
        </p:nvSpPr>
        <p:spPr/>
        <p:txBody>
          <a:bodyPr>
            <a:normAutofit fontScale="77500" lnSpcReduction="20000"/>
          </a:bodyPr>
          <a:lstStyle/>
          <a:p>
            <a:r>
              <a:rPr lang="en-US" sz="2968" dirty="0">
                <a:solidFill>
                  <a:srgbClr val="FF6600"/>
                </a:solidFill>
              </a:rPr>
              <a:t>Keep it short and uncluttered. </a:t>
            </a:r>
            <a:r>
              <a:rPr lang="en-US" sz="2968" dirty="0"/>
              <a:t>If you can't sum it up in 10 words or less, chances are you won't be able to execute it either.</a:t>
            </a:r>
          </a:p>
          <a:p>
            <a:pPr>
              <a:buFont typeface="Wingdings 2"/>
              <a:buNone/>
            </a:pPr>
            <a:endParaRPr lang="en-US" sz="2968" dirty="0"/>
          </a:p>
          <a:p>
            <a:r>
              <a:rPr lang="en-US" sz="2968" dirty="0">
                <a:solidFill>
                  <a:srgbClr val="FF6600"/>
                </a:solidFill>
              </a:rPr>
              <a:t>Be precise. </a:t>
            </a:r>
            <a:r>
              <a:rPr lang="en-US" sz="2968" dirty="0"/>
              <a:t>Your customers have specific needs; your value proposition should offer targeted solutions</a:t>
            </a:r>
          </a:p>
          <a:p>
            <a:pPr>
              <a:buFont typeface="Wingdings 2"/>
              <a:buNone/>
            </a:pPr>
            <a:endParaRPr lang="en-US" sz="2968" dirty="0"/>
          </a:p>
          <a:p>
            <a:r>
              <a:rPr lang="en-US" sz="2968" dirty="0">
                <a:solidFill>
                  <a:srgbClr val="FF6600"/>
                </a:solidFill>
              </a:rPr>
              <a:t>This is about your customer, not you</a:t>
            </a:r>
            <a:r>
              <a:rPr lang="en-US" sz="2968" dirty="0"/>
              <a:t>. Your value proposition should discuss only what matters to your customers and the value you can bring to them.</a:t>
            </a:r>
          </a:p>
          <a:p>
            <a:pPr>
              <a:buNone/>
            </a:pPr>
            <a:endParaRPr lang="en-US" dirty="0"/>
          </a:p>
          <a:p>
            <a:r>
              <a:rPr lang="en-US" sz="2968" dirty="0">
                <a:solidFill>
                  <a:srgbClr val="FF6600"/>
                </a:solidFill>
              </a:rPr>
              <a:t>Value comes in numerous forms. </a:t>
            </a:r>
            <a:r>
              <a:rPr lang="en-US" sz="2968" dirty="0"/>
              <a:t>Money, time, convenience and superior service are a few of the ways you can help deliver value to your customers.</a:t>
            </a:r>
          </a:p>
          <a:p>
            <a:endParaRPr lang="en-GB" sz="2968" dirty="0"/>
          </a:p>
        </p:txBody>
      </p:sp>
    </p:spTree>
    <p:extLst>
      <p:ext uri="{BB962C8B-B14F-4D97-AF65-F5344CB8AC3E}">
        <p14:creationId xmlns:p14="http://schemas.microsoft.com/office/powerpoint/2010/main" val="6616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LIME value proposition">
            <a:extLst>
              <a:ext uri="{FF2B5EF4-FFF2-40B4-BE49-F238E27FC236}">
                <a16:creationId xmlns:a16="http://schemas.microsoft.com/office/drawing/2014/main" id="{0D790E70-4107-FC4A-B9D3-FFE41D263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8532948"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348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uber value proposition">
            <a:extLst>
              <a:ext uri="{FF2B5EF4-FFF2-40B4-BE49-F238E27FC236}">
                <a16:creationId xmlns:a16="http://schemas.microsoft.com/office/drawing/2014/main" id="{48D902F6-6F9F-0D46-AD8F-865A05C2D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977900"/>
            <a:ext cx="9042400" cy="490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955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0" y="1182688"/>
            <a:ext cx="9144000" cy="4419600"/>
          </a:xfrm>
          <a:prstGeom prst="rect">
            <a:avLst/>
          </a:prstGeom>
        </p:spPr>
      </p:pic>
    </p:spTree>
    <p:extLst>
      <p:ext uri="{BB962C8B-B14F-4D97-AF65-F5344CB8AC3E}">
        <p14:creationId xmlns:p14="http://schemas.microsoft.com/office/powerpoint/2010/main" val="3271465559"/>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sp>
        <p:nvSpPr>
          <p:cNvPr id="6" name="Content Placeholder 2"/>
          <p:cNvSpPr>
            <a:spLocks noGrp="1"/>
          </p:cNvSpPr>
          <p:nvPr>
            <p:ph idx="1"/>
          </p:nvPr>
        </p:nvSpPr>
        <p:spPr>
          <a:xfrm>
            <a:off x="457200" y="1600200"/>
            <a:ext cx="8229600" cy="4525963"/>
          </a:xfrm>
        </p:spPr>
        <p:txBody>
          <a:bodyPr/>
          <a:lstStyle/>
          <a:p>
            <a:pPr marL="36576" indent="0" algn="ctr">
              <a:buNone/>
            </a:pPr>
            <a:endParaRPr lang="en-GB" dirty="0">
              <a:solidFill>
                <a:srgbClr val="FF0000"/>
              </a:solidFill>
            </a:endParaRPr>
          </a:p>
          <a:p>
            <a:pPr marL="36576" indent="0" algn="ctr">
              <a:buNone/>
            </a:pPr>
            <a:endParaRPr lang="en-GB" dirty="0">
              <a:solidFill>
                <a:srgbClr val="FF0000"/>
              </a:solidFill>
            </a:endParaRPr>
          </a:p>
          <a:p>
            <a:pPr marL="36576" indent="0" algn="ctr">
              <a:buNone/>
            </a:pPr>
            <a:endParaRPr lang="en-GB" dirty="0">
              <a:solidFill>
                <a:srgbClr val="FF0000"/>
              </a:solidFill>
            </a:endParaRPr>
          </a:p>
          <a:p>
            <a:pPr marL="36576" indent="0" algn="ctr">
              <a:buNone/>
            </a:pPr>
            <a:r>
              <a:rPr lang="en-GB" dirty="0">
                <a:solidFill>
                  <a:srgbClr val="FF0000"/>
                </a:solidFill>
              </a:rPr>
              <a:t>“Strategy is what a company decides NOT to do well</a:t>
            </a:r>
            <a:r>
              <a:rPr lang="en-GB" dirty="0"/>
              <a:t>”</a:t>
            </a:r>
          </a:p>
          <a:p>
            <a:pPr marL="36576" indent="0" algn="r">
              <a:buNone/>
            </a:pPr>
            <a:endParaRPr lang="en-GB" sz="2000" dirty="0"/>
          </a:p>
          <a:p>
            <a:pPr marL="36576" indent="0" algn="r">
              <a:buNone/>
            </a:pPr>
            <a:r>
              <a:rPr lang="en-GB" sz="2000" dirty="0"/>
              <a:t>Francis </a:t>
            </a:r>
            <a:r>
              <a:rPr lang="en-GB" sz="2000" dirty="0" err="1"/>
              <a:t>Frei</a:t>
            </a:r>
            <a:r>
              <a:rPr lang="en-GB" sz="2000" dirty="0"/>
              <a:t>, Harvard Business School</a:t>
            </a:r>
          </a:p>
        </p:txBody>
      </p:sp>
    </p:spTree>
    <p:extLst>
      <p:ext uri="{BB962C8B-B14F-4D97-AF65-F5344CB8AC3E}">
        <p14:creationId xmlns:p14="http://schemas.microsoft.com/office/powerpoint/2010/main" val="1859292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grpSp>
        <p:nvGrpSpPr>
          <p:cNvPr id="7" name="Group 6"/>
          <p:cNvGrpSpPr/>
          <p:nvPr/>
        </p:nvGrpSpPr>
        <p:grpSpPr>
          <a:xfrm>
            <a:off x="0" y="1628800"/>
            <a:ext cx="9144000" cy="4904259"/>
            <a:chOff x="0" y="1628800"/>
            <a:chExt cx="9144000" cy="4904259"/>
          </a:xfrm>
        </p:grpSpPr>
        <p:pic>
          <p:nvPicPr>
            <p:cNvPr id="5" name="Picture 4"/>
            <p:cNvPicPr>
              <a:picLocks noChangeAspect="1"/>
            </p:cNvPicPr>
            <p:nvPr/>
          </p:nvPicPr>
          <p:blipFill>
            <a:blip r:embed="rId2"/>
            <a:stretch>
              <a:fillRect/>
            </a:stretch>
          </p:blipFill>
          <p:spPr>
            <a:xfrm>
              <a:off x="0" y="1628800"/>
              <a:ext cx="9144000" cy="4904259"/>
            </a:xfrm>
            <a:prstGeom prst="rect">
              <a:avLst/>
            </a:prstGeom>
          </p:spPr>
        </p:pic>
        <p:sp>
          <p:nvSpPr>
            <p:cNvPr id="6" name="Rectangle 5"/>
            <p:cNvSpPr/>
            <p:nvPr/>
          </p:nvSpPr>
          <p:spPr>
            <a:xfrm>
              <a:off x="0" y="5949280"/>
              <a:ext cx="611560" cy="58377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52062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grpSp>
        <p:nvGrpSpPr>
          <p:cNvPr id="4" name="Group 3"/>
          <p:cNvGrpSpPr/>
          <p:nvPr/>
        </p:nvGrpSpPr>
        <p:grpSpPr>
          <a:xfrm>
            <a:off x="-16215" y="1449142"/>
            <a:ext cx="9144000" cy="4579861"/>
            <a:chOff x="-16215" y="1449142"/>
            <a:chExt cx="9144000" cy="4579861"/>
          </a:xfrm>
        </p:grpSpPr>
        <p:pic>
          <p:nvPicPr>
            <p:cNvPr id="3" name="Picture 2"/>
            <p:cNvPicPr>
              <a:picLocks noChangeAspect="1"/>
            </p:cNvPicPr>
            <p:nvPr/>
          </p:nvPicPr>
          <p:blipFill>
            <a:blip r:embed="rId2"/>
            <a:stretch>
              <a:fillRect/>
            </a:stretch>
          </p:blipFill>
          <p:spPr>
            <a:xfrm>
              <a:off x="-16215" y="1449142"/>
              <a:ext cx="9144000" cy="4534392"/>
            </a:xfrm>
            <a:prstGeom prst="rect">
              <a:avLst/>
            </a:prstGeom>
          </p:spPr>
        </p:pic>
        <p:sp>
          <p:nvSpPr>
            <p:cNvPr id="8" name="Rectangle 7"/>
            <p:cNvSpPr/>
            <p:nvPr/>
          </p:nvSpPr>
          <p:spPr>
            <a:xfrm>
              <a:off x="2418" y="5445224"/>
              <a:ext cx="611560" cy="58377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90167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grpSp>
        <p:nvGrpSpPr>
          <p:cNvPr id="6" name="Group 5"/>
          <p:cNvGrpSpPr/>
          <p:nvPr/>
        </p:nvGrpSpPr>
        <p:grpSpPr>
          <a:xfrm>
            <a:off x="-1324" y="1628800"/>
            <a:ext cx="9144000" cy="4438997"/>
            <a:chOff x="-1324" y="1298116"/>
            <a:chExt cx="9144000" cy="4438997"/>
          </a:xfrm>
        </p:grpSpPr>
        <p:pic>
          <p:nvPicPr>
            <p:cNvPr id="5" name="Picture 4"/>
            <p:cNvPicPr>
              <a:picLocks noChangeAspect="1"/>
            </p:cNvPicPr>
            <p:nvPr/>
          </p:nvPicPr>
          <p:blipFill>
            <a:blip r:embed="rId2"/>
            <a:stretch>
              <a:fillRect/>
            </a:stretch>
          </p:blipFill>
          <p:spPr>
            <a:xfrm>
              <a:off x="-1324" y="1298116"/>
              <a:ext cx="9144000" cy="4287592"/>
            </a:xfrm>
            <a:prstGeom prst="rect">
              <a:avLst/>
            </a:prstGeom>
          </p:spPr>
        </p:pic>
        <p:sp>
          <p:nvSpPr>
            <p:cNvPr id="7" name="Rectangle 6"/>
            <p:cNvSpPr/>
            <p:nvPr/>
          </p:nvSpPr>
          <p:spPr>
            <a:xfrm>
              <a:off x="17031" y="5153334"/>
              <a:ext cx="611560" cy="58377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86361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Sumário</a:t>
            </a:r>
            <a:endParaRPr lang="en-GB" dirty="0"/>
          </a:p>
        </p:txBody>
      </p:sp>
      <p:sp>
        <p:nvSpPr>
          <p:cNvPr id="3" name="Content Placeholder 2"/>
          <p:cNvSpPr>
            <a:spLocks noGrp="1"/>
          </p:cNvSpPr>
          <p:nvPr>
            <p:ph idx="1"/>
          </p:nvPr>
        </p:nvSpPr>
        <p:spPr/>
        <p:txBody>
          <a:bodyPr>
            <a:normAutofit fontScale="92500" lnSpcReduction="10000"/>
          </a:bodyPr>
          <a:lstStyle/>
          <a:p>
            <a:r>
              <a:rPr lang="en-US" dirty="0" err="1"/>
              <a:t>Proposta</a:t>
            </a:r>
            <a:r>
              <a:rPr lang="en-US" dirty="0"/>
              <a:t> de valor. </a:t>
            </a:r>
            <a:r>
              <a:rPr lang="en-US" dirty="0" err="1"/>
              <a:t>Conceito</a:t>
            </a:r>
            <a:r>
              <a:rPr lang="en-US" dirty="0"/>
              <a:t> de valor </a:t>
            </a:r>
            <a:r>
              <a:rPr lang="en-US" dirty="0" err="1"/>
              <a:t>na</a:t>
            </a:r>
            <a:r>
              <a:rPr lang="en-US" dirty="0"/>
              <a:t> </a:t>
            </a:r>
            <a:r>
              <a:rPr lang="en-US" dirty="0" err="1"/>
              <a:t>exploração</a:t>
            </a:r>
            <a:r>
              <a:rPr lang="en-US" dirty="0"/>
              <a:t>/</a:t>
            </a:r>
            <a:r>
              <a:rPr lang="en-US" dirty="0" err="1"/>
              <a:t>comercialização</a:t>
            </a:r>
            <a:r>
              <a:rPr lang="en-US" dirty="0"/>
              <a:t> de </a:t>
            </a:r>
            <a:r>
              <a:rPr lang="en-US" dirty="0" err="1"/>
              <a:t>novos</a:t>
            </a:r>
            <a:r>
              <a:rPr lang="en-US" dirty="0"/>
              <a:t> </a:t>
            </a:r>
            <a:r>
              <a:rPr lang="en-US" dirty="0" err="1"/>
              <a:t>produtos</a:t>
            </a:r>
            <a:r>
              <a:rPr lang="en-US" dirty="0"/>
              <a:t>. </a:t>
            </a:r>
          </a:p>
          <a:p>
            <a:r>
              <a:rPr lang="en-US" dirty="0"/>
              <a:t>A </a:t>
            </a:r>
            <a:r>
              <a:rPr lang="en-US" dirty="0" err="1"/>
              <a:t>Proposta</a:t>
            </a:r>
            <a:r>
              <a:rPr lang="en-US" dirty="0"/>
              <a:t> de Valor no </a:t>
            </a:r>
            <a:r>
              <a:rPr lang="en-US" dirty="0" err="1"/>
              <a:t>modelo</a:t>
            </a:r>
            <a:r>
              <a:rPr lang="en-US" dirty="0"/>
              <a:t> do </a:t>
            </a:r>
            <a:r>
              <a:rPr lang="en-US" i="1" dirty="0"/>
              <a:t>Business Model canvas. </a:t>
            </a:r>
          </a:p>
          <a:p>
            <a:r>
              <a:rPr lang="en-US" dirty="0" err="1"/>
              <a:t>Curvas</a:t>
            </a:r>
            <a:r>
              <a:rPr lang="en-US" dirty="0"/>
              <a:t> de Valor</a:t>
            </a:r>
          </a:p>
          <a:p>
            <a:r>
              <a:rPr lang="en-US" dirty="0" err="1"/>
              <a:t>Avaliação</a:t>
            </a:r>
            <a:r>
              <a:rPr lang="en-US" dirty="0"/>
              <a:t> </a:t>
            </a:r>
            <a:r>
              <a:rPr lang="en-US" dirty="0" err="1"/>
              <a:t>da</a:t>
            </a:r>
            <a:r>
              <a:rPr lang="en-US" dirty="0"/>
              <a:t> </a:t>
            </a:r>
            <a:r>
              <a:rPr lang="en-US" dirty="0" err="1"/>
              <a:t>atractividade</a:t>
            </a:r>
            <a:r>
              <a:rPr lang="en-US" dirty="0"/>
              <a:t> de </a:t>
            </a:r>
            <a:r>
              <a:rPr lang="en-US" dirty="0" err="1"/>
              <a:t>oportunidades</a:t>
            </a:r>
            <a:r>
              <a:rPr lang="en-US" dirty="0"/>
              <a:t> de </a:t>
            </a:r>
            <a:r>
              <a:rPr lang="en-US" dirty="0" err="1"/>
              <a:t>negócio</a:t>
            </a:r>
            <a:r>
              <a:rPr lang="en-US" dirty="0"/>
              <a:t>.</a:t>
            </a:r>
          </a:p>
          <a:p>
            <a:r>
              <a:rPr lang="en-US" dirty="0" err="1"/>
              <a:t>Código</a:t>
            </a:r>
            <a:r>
              <a:rPr lang="en-US" dirty="0"/>
              <a:t> PI da UL.  </a:t>
            </a:r>
            <a:r>
              <a:rPr lang="en-US" dirty="0" err="1"/>
              <a:t>Protecção</a:t>
            </a:r>
            <a:r>
              <a:rPr lang="en-US" dirty="0"/>
              <a:t> da </a:t>
            </a:r>
            <a:r>
              <a:rPr lang="en-US" dirty="0" err="1"/>
              <a:t>propriedade</a:t>
            </a:r>
            <a:r>
              <a:rPr lang="en-US" dirty="0"/>
              <a:t> </a:t>
            </a:r>
            <a:r>
              <a:rPr lang="en-US" dirty="0" err="1"/>
              <a:t>intelectual</a:t>
            </a:r>
            <a:r>
              <a:rPr lang="en-US" dirty="0"/>
              <a:t>/</a:t>
            </a:r>
            <a:r>
              <a:rPr lang="en-US" dirty="0" err="1"/>
              <a:t>patentes</a:t>
            </a:r>
            <a:r>
              <a:rPr lang="en-US" dirty="0"/>
              <a:t>. </a:t>
            </a:r>
            <a:endParaRPr lang="pt-PT"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198FBBB-4BAF-694A-9A82-B50DBC397EA5}"/>
              </a:ext>
            </a:extLst>
          </p:cNvPr>
          <p:cNvSpPr>
            <a:spLocks noGrp="1"/>
          </p:cNvSpPr>
          <p:nvPr>
            <p:ph type="title"/>
          </p:nvPr>
        </p:nvSpPr>
        <p:spPr/>
        <p:txBody>
          <a:bodyPr/>
          <a:lstStyle/>
          <a:p>
            <a:r>
              <a:rPr lang="pt-PT" dirty="0"/>
              <a:t>HOW CAN YOU INCREASE VALUE EVEN MORE?</a:t>
            </a:r>
          </a:p>
        </p:txBody>
      </p:sp>
    </p:spTree>
    <p:extLst>
      <p:ext uri="{BB962C8B-B14F-4D97-AF65-F5344CB8AC3E}">
        <p14:creationId xmlns:p14="http://schemas.microsoft.com/office/powerpoint/2010/main" val="877116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Theory of Strategy developed by INSEAD teachers </a:t>
            </a:r>
            <a:r>
              <a:rPr lang="en-US" dirty="0" err="1"/>
              <a:t>W.Chan</a:t>
            </a:r>
            <a:r>
              <a:rPr lang="en-US" dirty="0"/>
              <a:t> Kim &amp; Renee </a:t>
            </a:r>
            <a:r>
              <a:rPr lang="en-US" dirty="0" err="1"/>
              <a:t>Maugbourne</a:t>
            </a:r>
            <a:r>
              <a:rPr lang="en-US" dirty="0"/>
              <a:t>.</a:t>
            </a:r>
          </a:p>
          <a:p>
            <a:endParaRPr lang="en-US" dirty="0"/>
          </a:p>
          <a:p>
            <a:r>
              <a:rPr lang="en-US" dirty="0">
                <a:solidFill>
                  <a:srgbClr val="FF0000"/>
                </a:solidFill>
              </a:rPr>
              <a:t>DO NOT </a:t>
            </a:r>
            <a:r>
              <a:rPr lang="en-US" dirty="0"/>
              <a:t>focus on competing in </a:t>
            </a:r>
            <a:r>
              <a:rPr lang="en-US" dirty="0">
                <a:solidFill>
                  <a:srgbClr val="FF0000"/>
                </a:solidFill>
              </a:rPr>
              <a:t>EXISTING MARKETS</a:t>
            </a:r>
          </a:p>
          <a:p>
            <a:endParaRPr lang="en-US" dirty="0"/>
          </a:p>
          <a:p>
            <a:r>
              <a:rPr lang="en-US" dirty="0"/>
              <a:t>Rather, focus on </a:t>
            </a:r>
            <a:r>
              <a:rPr lang="en-US" dirty="0">
                <a:solidFill>
                  <a:srgbClr val="FF0000"/>
                </a:solidFill>
              </a:rPr>
              <a:t>CREATING NEW MARKET SPACES </a:t>
            </a:r>
            <a:r>
              <a:rPr lang="en-US" dirty="0"/>
              <a:t>and making the competition </a:t>
            </a:r>
            <a:r>
              <a:rPr lang="en-US" dirty="0">
                <a:solidFill>
                  <a:srgbClr val="FF0000"/>
                </a:solidFill>
              </a:rPr>
              <a:t>IRRELEVANT</a:t>
            </a:r>
            <a:r>
              <a:rPr lang="en-US" dirty="0"/>
              <a:t>.</a:t>
            </a:r>
          </a:p>
        </p:txBody>
      </p:sp>
      <p:sp>
        <p:nvSpPr>
          <p:cNvPr id="4" name="Title 1"/>
          <p:cNvSpPr txBox="1">
            <a:spLocks/>
          </p:cNvSpPr>
          <p:nvPr/>
        </p:nvSpPr>
        <p:spPr>
          <a:xfrm>
            <a:off x="457200" y="274638"/>
            <a:ext cx="8229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b="1" dirty="0">
                <a:solidFill>
                  <a:srgbClr val="21E2F3"/>
                </a:solidFill>
              </a:rPr>
              <a:t>BLUE OCEAN </a:t>
            </a:r>
            <a:r>
              <a:rPr lang="en-US" b="1" dirty="0">
                <a:solidFill>
                  <a:schemeClr val="tx2">
                    <a:lumMod val="60000"/>
                    <a:lumOff val="40000"/>
                  </a:schemeClr>
                </a:solidFill>
              </a:rPr>
              <a:t>STRATEGY</a:t>
            </a:r>
          </a:p>
        </p:txBody>
      </p:sp>
    </p:spTree>
    <p:extLst>
      <p:ext uri="{BB962C8B-B14F-4D97-AF65-F5344CB8AC3E}">
        <p14:creationId xmlns:p14="http://schemas.microsoft.com/office/powerpoint/2010/main" val="2740505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a:solidFill>
                  <a:srgbClr val="21E2F3"/>
                </a:solidFill>
              </a:rPr>
              <a:t>BLUE OCEAN </a:t>
            </a:r>
            <a:r>
              <a:rPr lang="en-US" dirty="0" err="1">
                <a:solidFill>
                  <a:schemeClr val="tx2">
                    <a:lumMod val="60000"/>
                    <a:lumOff val="40000"/>
                  </a:schemeClr>
                </a:solidFill>
              </a:rPr>
              <a:t>Vs</a:t>
            </a:r>
            <a:r>
              <a:rPr lang="en-US" dirty="0">
                <a:solidFill>
                  <a:schemeClr val="tx2">
                    <a:lumMod val="60000"/>
                    <a:lumOff val="40000"/>
                  </a:schemeClr>
                </a:solidFill>
              </a:rPr>
              <a:t> </a:t>
            </a:r>
            <a:r>
              <a:rPr lang="en-US" dirty="0">
                <a:solidFill>
                  <a:srgbClr val="FF0000"/>
                </a:solidFill>
              </a:rPr>
              <a:t>RED OCEAN</a:t>
            </a:r>
          </a:p>
        </p:txBody>
      </p:sp>
      <p:pic>
        <p:nvPicPr>
          <p:cNvPr id="5" name="Picture 4"/>
          <p:cNvPicPr>
            <a:picLocks noChangeAspect="1"/>
          </p:cNvPicPr>
          <p:nvPr/>
        </p:nvPicPr>
        <p:blipFill rotWithShape="1">
          <a:blip r:embed="rId2"/>
          <a:srcRect l="2924" t="15596" r="2056" b="12519"/>
          <a:stretch/>
        </p:blipFill>
        <p:spPr>
          <a:xfrm>
            <a:off x="32324" y="1436257"/>
            <a:ext cx="8688680" cy="4929906"/>
          </a:xfrm>
          <a:prstGeom prst="rect">
            <a:avLst/>
          </a:prstGeom>
        </p:spPr>
      </p:pic>
    </p:spTree>
    <p:extLst>
      <p:ext uri="{BB962C8B-B14F-4D97-AF65-F5344CB8AC3E}">
        <p14:creationId xmlns:p14="http://schemas.microsoft.com/office/powerpoint/2010/main" val="388714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EXERCISE</a:t>
            </a:r>
            <a:r>
              <a:rPr lang="en-GB" dirty="0"/>
              <a:t> – VALUE CURVE</a:t>
            </a:r>
          </a:p>
        </p:txBody>
      </p:sp>
      <p:sp>
        <p:nvSpPr>
          <p:cNvPr id="3" name="TextBox 2"/>
          <p:cNvSpPr txBox="1"/>
          <p:nvPr/>
        </p:nvSpPr>
        <p:spPr>
          <a:xfrm>
            <a:off x="439149" y="1268760"/>
            <a:ext cx="8291264" cy="4585870"/>
          </a:xfrm>
          <a:prstGeom prst="rect">
            <a:avLst/>
          </a:prstGeom>
          <a:noFill/>
        </p:spPr>
        <p:txBody>
          <a:bodyPr wrap="square" rtlCol="0">
            <a:spAutoFit/>
          </a:bodyPr>
          <a:lstStyle/>
          <a:p>
            <a:r>
              <a:rPr lang="en-GB" sz="2400" dirty="0">
                <a:solidFill>
                  <a:srgbClr val="FF0000"/>
                </a:solidFill>
              </a:rPr>
              <a:t>Attribute identification</a:t>
            </a:r>
          </a:p>
          <a:p>
            <a:endParaRPr lang="en-GB" sz="2000" dirty="0">
              <a:solidFill>
                <a:srgbClr val="FF0000"/>
              </a:solidFill>
            </a:endParaRPr>
          </a:p>
          <a:p>
            <a:pPr marL="342900" indent="-342900">
              <a:buAutoNum type="arabicPeriod"/>
            </a:pPr>
            <a:r>
              <a:rPr lang="en-GB" sz="2400" dirty="0"/>
              <a:t>Get all the elements of your group together</a:t>
            </a:r>
          </a:p>
          <a:p>
            <a:endParaRPr lang="en-GB" sz="2000" dirty="0"/>
          </a:p>
          <a:p>
            <a:pPr marL="342900" indent="-342900">
              <a:buAutoNum type="arabicPeriod"/>
            </a:pPr>
            <a:r>
              <a:rPr lang="en-GB" sz="2400" dirty="0"/>
              <a:t>Each one will individually think and write on 5 post-it the 5 key differentiation factors from your competition</a:t>
            </a:r>
          </a:p>
          <a:p>
            <a:pPr marL="342900" indent="-342900">
              <a:buAutoNum type="arabicPeriod"/>
            </a:pPr>
            <a:endParaRPr lang="en-GB" sz="2000" dirty="0"/>
          </a:p>
          <a:p>
            <a:pPr marL="342900" indent="-342900">
              <a:buAutoNum type="arabicPeriod"/>
            </a:pPr>
            <a:r>
              <a:rPr lang="en-GB" sz="2400" dirty="0"/>
              <a:t>Put all post it together</a:t>
            </a:r>
          </a:p>
          <a:p>
            <a:endParaRPr lang="en-GB" sz="2000" dirty="0"/>
          </a:p>
          <a:p>
            <a:pPr marL="342900" indent="-342900">
              <a:buAutoNum type="arabicPeriod"/>
            </a:pPr>
            <a:r>
              <a:rPr lang="en-GB" sz="2400" dirty="0"/>
              <a:t>Group the post it in similarity attributes groups</a:t>
            </a:r>
          </a:p>
          <a:p>
            <a:pPr marL="342900" indent="-342900">
              <a:buAutoNum type="arabicPeriod"/>
            </a:pPr>
            <a:endParaRPr lang="en-GB" sz="2000" dirty="0"/>
          </a:p>
          <a:p>
            <a:pPr marL="342900" indent="-342900">
              <a:buAutoNum type="arabicPeriod"/>
            </a:pPr>
            <a:r>
              <a:rPr lang="en-GB" sz="2400" dirty="0"/>
              <a:t>Select the most relevant 8 and build your value curve (scale 1-7)</a:t>
            </a:r>
          </a:p>
        </p:txBody>
      </p:sp>
    </p:spTree>
    <p:extLst>
      <p:ext uri="{BB962C8B-B14F-4D97-AF65-F5344CB8AC3E}">
        <p14:creationId xmlns:p14="http://schemas.microsoft.com/office/powerpoint/2010/main" val="882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 ATTRIBUTES</a:t>
            </a:r>
          </a:p>
        </p:txBody>
      </p:sp>
      <p:sp>
        <p:nvSpPr>
          <p:cNvPr id="5" name="Content Placeholder 2"/>
          <p:cNvSpPr>
            <a:spLocks noGrp="1"/>
          </p:cNvSpPr>
          <p:nvPr>
            <p:ph idx="1"/>
          </p:nvPr>
        </p:nvSpPr>
        <p:spPr>
          <a:xfrm>
            <a:off x="457200" y="1600200"/>
            <a:ext cx="4199130" cy="4525963"/>
          </a:xfrm>
        </p:spPr>
        <p:txBody>
          <a:bodyPr>
            <a:normAutofit fontScale="92500" lnSpcReduction="10000"/>
          </a:bodyPr>
          <a:lstStyle/>
          <a:p>
            <a:r>
              <a:rPr lang="en-US" dirty="0"/>
              <a:t>Design</a:t>
            </a:r>
          </a:p>
          <a:p>
            <a:r>
              <a:rPr lang="en-US" dirty="0"/>
              <a:t>Convenience</a:t>
            </a:r>
          </a:p>
          <a:p>
            <a:r>
              <a:rPr lang="en-US" dirty="0"/>
              <a:t>Availability</a:t>
            </a:r>
          </a:p>
          <a:p>
            <a:r>
              <a:rPr lang="en-US" dirty="0"/>
              <a:t>Price</a:t>
            </a:r>
          </a:p>
          <a:p>
            <a:r>
              <a:rPr lang="en-US" dirty="0"/>
              <a:t>Exclusivity</a:t>
            </a:r>
          </a:p>
          <a:p>
            <a:r>
              <a:rPr lang="en-US" dirty="0"/>
              <a:t>Personalized</a:t>
            </a:r>
          </a:p>
          <a:p>
            <a:r>
              <a:rPr lang="en-US" dirty="0"/>
              <a:t>Faster access</a:t>
            </a:r>
          </a:p>
          <a:p>
            <a:r>
              <a:rPr lang="en-US" dirty="0"/>
              <a:t>Eco-</a:t>
            </a:r>
            <a:r>
              <a:rPr lang="en-US" dirty="0" err="1"/>
              <a:t>labbeled</a:t>
            </a:r>
            <a:endParaRPr lang="en-US" dirty="0"/>
          </a:p>
          <a:p>
            <a:r>
              <a:rPr lang="en-US" dirty="0"/>
              <a:t>Organic</a:t>
            </a:r>
          </a:p>
          <a:p>
            <a:endParaRPr lang="en-US" dirty="0"/>
          </a:p>
        </p:txBody>
      </p:sp>
      <p:sp>
        <p:nvSpPr>
          <p:cNvPr id="6" name="Content Placeholder 2"/>
          <p:cNvSpPr txBox="1">
            <a:spLocks/>
          </p:cNvSpPr>
          <p:nvPr/>
        </p:nvSpPr>
        <p:spPr>
          <a:xfrm>
            <a:off x="5270500" y="1600200"/>
            <a:ext cx="3299612" cy="45259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Simplicity</a:t>
            </a:r>
          </a:p>
          <a:p>
            <a:r>
              <a:rPr lang="en-US" dirty="0"/>
              <a:t>Ambience</a:t>
            </a:r>
          </a:p>
          <a:p>
            <a:r>
              <a:rPr lang="en-US" dirty="0"/>
              <a:t>Fun</a:t>
            </a:r>
          </a:p>
          <a:p>
            <a:r>
              <a:rPr lang="en-US" dirty="0"/>
              <a:t>Knowledge access</a:t>
            </a:r>
          </a:p>
          <a:p>
            <a:r>
              <a:rPr lang="en-US" dirty="0"/>
              <a:t>Quality</a:t>
            </a:r>
          </a:p>
          <a:p>
            <a:r>
              <a:rPr lang="en-US" dirty="0"/>
              <a:t>Capacity</a:t>
            </a:r>
          </a:p>
          <a:p>
            <a:r>
              <a:rPr lang="en-US" dirty="0"/>
              <a:t>Variety</a:t>
            </a:r>
          </a:p>
          <a:p>
            <a:r>
              <a:rPr lang="en-US" dirty="0"/>
              <a:t>Location</a:t>
            </a:r>
            <a:r>
              <a:rPr lang="is-IS" dirty="0"/>
              <a:t>…</a:t>
            </a:r>
            <a:endParaRPr lang="en-US" dirty="0"/>
          </a:p>
        </p:txBody>
      </p:sp>
    </p:spTree>
    <p:extLst>
      <p:ext uri="{BB962C8B-B14F-4D97-AF65-F5344CB8AC3E}">
        <p14:creationId xmlns:p14="http://schemas.microsoft.com/office/powerpoint/2010/main" val="1051526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sp>
        <p:nvSpPr>
          <p:cNvPr id="3" name="TextBox 2"/>
          <p:cNvSpPr txBox="1"/>
          <p:nvPr/>
        </p:nvSpPr>
        <p:spPr>
          <a:xfrm>
            <a:off x="439149" y="1417638"/>
            <a:ext cx="8291264" cy="3046988"/>
          </a:xfrm>
          <a:prstGeom prst="rect">
            <a:avLst/>
          </a:prstGeom>
          <a:noFill/>
        </p:spPr>
        <p:txBody>
          <a:bodyPr wrap="square" rtlCol="0">
            <a:spAutoFit/>
          </a:bodyPr>
          <a:lstStyle/>
          <a:p>
            <a:r>
              <a:rPr lang="en-GB" sz="2400" dirty="0">
                <a:solidFill>
                  <a:srgbClr val="FF0000"/>
                </a:solidFill>
              </a:rPr>
              <a:t>Questions you should ask (Francis </a:t>
            </a:r>
            <a:r>
              <a:rPr lang="en-GB" sz="2400" dirty="0" err="1">
                <a:solidFill>
                  <a:srgbClr val="FF0000"/>
                </a:solidFill>
              </a:rPr>
              <a:t>Frei</a:t>
            </a:r>
            <a:r>
              <a:rPr lang="en-GB" sz="2400" dirty="0">
                <a:solidFill>
                  <a:srgbClr val="FF0000"/>
                </a:solidFill>
              </a:rPr>
              <a:t>)</a:t>
            </a:r>
          </a:p>
          <a:p>
            <a:endParaRPr lang="en-GB" sz="2400" dirty="0">
              <a:solidFill>
                <a:srgbClr val="FF0000"/>
              </a:solidFill>
            </a:endParaRPr>
          </a:p>
          <a:p>
            <a:pPr marL="342900" indent="-342900">
              <a:buAutoNum type="arabicPeriod"/>
            </a:pPr>
            <a:r>
              <a:rPr lang="en-GB" sz="2400" dirty="0"/>
              <a:t>What is the experience your clients want?</a:t>
            </a:r>
          </a:p>
          <a:p>
            <a:pPr marL="342900" indent="-342900">
              <a:buAutoNum type="arabicPeriod"/>
            </a:pPr>
            <a:endParaRPr lang="en-GB" sz="2400" dirty="0"/>
          </a:p>
          <a:p>
            <a:pPr marL="342900" indent="-342900">
              <a:buAutoNum type="arabicPeriod"/>
            </a:pPr>
            <a:r>
              <a:rPr lang="en-GB" sz="2400" dirty="0"/>
              <a:t>What are the attributes your clients value the most?</a:t>
            </a:r>
          </a:p>
          <a:p>
            <a:endParaRPr lang="en-GB" sz="2400" dirty="0"/>
          </a:p>
          <a:p>
            <a:pPr marL="342900" indent="-342900">
              <a:buAutoNum type="arabicPeriod"/>
            </a:pPr>
            <a:r>
              <a:rPr lang="en-GB" sz="2400" dirty="0"/>
              <a:t>Can we distinguish ourselves from our competition by the experience we can provide our clients?</a:t>
            </a:r>
          </a:p>
        </p:txBody>
      </p:sp>
    </p:spTree>
    <p:extLst>
      <p:ext uri="{BB962C8B-B14F-4D97-AF65-F5344CB8AC3E}">
        <p14:creationId xmlns:p14="http://schemas.microsoft.com/office/powerpoint/2010/main" val="3624089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195F05C-EEEC-1741-A390-FA3CB7D7E4E8}"/>
              </a:ext>
            </a:extLst>
          </p:cNvPr>
          <p:cNvSpPr>
            <a:spLocks noGrp="1"/>
          </p:cNvSpPr>
          <p:nvPr>
            <p:ph type="title"/>
          </p:nvPr>
        </p:nvSpPr>
        <p:spPr/>
        <p:txBody>
          <a:bodyPr/>
          <a:lstStyle/>
          <a:p>
            <a:r>
              <a:rPr lang="pt-PT" dirty="0"/>
              <a:t>WHAT WE WANT YOU TO DO!</a:t>
            </a:r>
          </a:p>
        </p:txBody>
      </p:sp>
    </p:spTree>
    <p:extLst>
      <p:ext uri="{BB962C8B-B14F-4D97-AF65-F5344CB8AC3E}">
        <p14:creationId xmlns:p14="http://schemas.microsoft.com/office/powerpoint/2010/main" val="4237808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1551705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9759"/>
            <a:ext cx="8229600" cy="735436"/>
          </a:xfrm>
          <a:prstGeom prst="rect">
            <a:avLst/>
          </a:prstGeom>
        </p:spPr>
        <p:txBody>
          <a:bodyPr vert="horz" lIns="45720" rIns="45720" anchor="ctr">
            <a:normAutofit fontScale="92500" lnSpcReduction="10000"/>
          </a:bodyPr>
          <a:lstStyle>
            <a:defPPr>
              <a:defRPr lang="en-US"/>
            </a:defPPr>
            <a:lvl1pPr>
              <a:spcBef>
                <a:spcPct val="0"/>
              </a:spcBef>
              <a:buNone/>
              <a:defRPr kumimoji="0" sz="4600">
                <a:latin typeface="+mj-lt"/>
                <a:ea typeface="+mj-ea"/>
                <a:cs typeface="+mj-cs"/>
              </a:defRPr>
            </a:lvl1pPr>
          </a:lstStyle>
          <a:p>
            <a:r>
              <a:rPr lang="en-US" dirty="0">
                <a:latin typeface="Franklin Gothic Book" charset="0"/>
                <a:ea typeface="Franklin Gothic Book" charset="0"/>
                <a:cs typeface="Franklin Gothic Book" charset="0"/>
              </a:rPr>
              <a:t>WHAT CAN I TEST?</a:t>
            </a:r>
          </a:p>
        </p:txBody>
      </p:sp>
      <p:sp>
        <p:nvSpPr>
          <p:cNvPr id="5" name="Content Placeholder 3"/>
          <p:cNvSpPr txBox="1">
            <a:spLocks/>
          </p:cNvSpPr>
          <p:nvPr/>
        </p:nvSpPr>
        <p:spPr>
          <a:xfrm>
            <a:off x="560784" y="1196752"/>
            <a:ext cx="7467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a:pPr>
            <a:r>
              <a:rPr lang="en-US" dirty="0"/>
              <a:t>Interest &amp; relevance</a:t>
            </a:r>
          </a:p>
          <a:p>
            <a:pPr marL="514350" indent="-514350">
              <a:buFont typeface="+mj-lt"/>
              <a:buAutoNum type="arabicPeriod"/>
            </a:pPr>
            <a:r>
              <a:rPr lang="en-US" dirty="0"/>
              <a:t>Willingness &amp; ability to pay</a:t>
            </a:r>
          </a:p>
          <a:p>
            <a:pPr marL="514350" indent="-514350">
              <a:buFont typeface="+mj-lt"/>
              <a:buAutoNum type="arabicPeriod"/>
            </a:pPr>
            <a:r>
              <a:rPr lang="en-US" dirty="0"/>
              <a:t>Preferences &amp; priorities</a:t>
            </a:r>
            <a:endParaRPr lang="pt-PT" dirty="0"/>
          </a:p>
        </p:txBody>
      </p:sp>
      <p:pic>
        <p:nvPicPr>
          <p:cNvPr id="3" name="Imagem 2"/>
          <p:cNvPicPr>
            <a:picLocks noChangeAspect="1"/>
          </p:cNvPicPr>
          <p:nvPr/>
        </p:nvPicPr>
        <p:blipFill rotWithShape="1">
          <a:blip r:embed="rId3"/>
          <a:srcRect t="2056" b="2655"/>
          <a:stretch/>
        </p:blipFill>
        <p:spPr>
          <a:xfrm>
            <a:off x="2051720" y="3404176"/>
            <a:ext cx="5049924" cy="3356992"/>
          </a:xfrm>
          <a:prstGeom prst="rect">
            <a:avLst/>
          </a:prstGeom>
        </p:spPr>
      </p:pic>
    </p:spTree>
    <p:extLst>
      <p:ext uri="{BB962C8B-B14F-4D97-AF65-F5344CB8AC3E}">
        <p14:creationId xmlns:p14="http://schemas.microsoft.com/office/powerpoint/2010/main" val="796841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9759"/>
            <a:ext cx="8229600" cy="735436"/>
          </a:xfrm>
          <a:prstGeom prst="rect">
            <a:avLst/>
          </a:prstGeom>
        </p:spPr>
        <p:txBody>
          <a:bodyPr vert="horz" lIns="45720" rIns="45720" anchor="ctr">
            <a:normAutofit fontScale="92500" lnSpcReduction="10000"/>
          </a:bodyPr>
          <a:lstStyle>
            <a:defPPr>
              <a:defRPr lang="en-US"/>
            </a:defPPr>
            <a:lvl1pPr>
              <a:spcBef>
                <a:spcPct val="0"/>
              </a:spcBef>
              <a:buNone/>
              <a:defRPr kumimoji="0" sz="4600">
                <a:latin typeface="+mj-lt"/>
                <a:ea typeface="+mj-ea"/>
                <a:cs typeface="+mj-cs"/>
              </a:defRPr>
            </a:lvl1pPr>
          </a:lstStyle>
          <a:p>
            <a:r>
              <a:rPr lang="en-US" dirty="0">
                <a:latin typeface="Franklin Gothic Book" charset="0"/>
                <a:ea typeface="Franklin Gothic Book" charset="0"/>
                <a:cs typeface="Franklin Gothic Book" charset="0"/>
              </a:rPr>
              <a:t>INTEREST &amp; RELEVANCE</a:t>
            </a:r>
          </a:p>
        </p:txBody>
      </p:sp>
      <p:sp>
        <p:nvSpPr>
          <p:cNvPr id="5" name="Content Placeholder 3"/>
          <p:cNvSpPr txBox="1">
            <a:spLocks/>
          </p:cNvSpPr>
          <p:nvPr/>
        </p:nvSpPr>
        <p:spPr>
          <a:xfrm>
            <a:off x="569938" y="2132910"/>
            <a:ext cx="7467600" cy="174064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Polls</a:t>
            </a:r>
          </a:p>
          <a:p>
            <a:r>
              <a:rPr lang="en-US" dirty="0"/>
              <a:t>Ad Tracking</a:t>
            </a:r>
          </a:p>
          <a:p>
            <a:r>
              <a:rPr lang="en-US" dirty="0"/>
              <a:t>Landing Pages</a:t>
            </a:r>
            <a:endParaRPr lang="pt-PT" dirty="0"/>
          </a:p>
        </p:txBody>
      </p:sp>
      <p:sp>
        <p:nvSpPr>
          <p:cNvPr id="2" name="Retângulo 1"/>
          <p:cNvSpPr/>
          <p:nvPr/>
        </p:nvSpPr>
        <p:spPr>
          <a:xfrm>
            <a:off x="535313" y="1046829"/>
            <a:ext cx="5909828" cy="923330"/>
          </a:xfrm>
          <a:prstGeom prst="rect">
            <a:avLst/>
          </a:prstGeom>
          <a:solidFill>
            <a:srgbClr val="F0F0F0"/>
          </a:solidFill>
        </p:spPr>
        <p:txBody>
          <a:bodyPr wrap="square">
            <a:spAutoFit/>
          </a:bodyPr>
          <a:lstStyle/>
          <a:p>
            <a:r>
              <a:rPr lang="pt-PT" i="1" dirty="0">
                <a:solidFill>
                  <a:srgbClr val="221E1F"/>
                </a:solidFill>
                <a:latin typeface="Arial" charset="0"/>
                <a:ea typeface="Arial" charset="0"/>
                <a:cs typeface="Arial" charset="0"/>
              </a:rPr>
              <a:t>- Do </a:t>
            </a:r>
            <a:r>
              <a:rPr lang="pt-PT" i="1" dirty="0" err="1">
                <a:solidFill>
                  <a:srgbClr val="221E1F"/>
                </a:solidFill>
                <a:latin typeface="Arial" charset="0"/>
                <a:ea typeface="Arial" charset="0"/>
                <a:cs typeface="Arial" charset="0"/>
              </a:rPr>
              <a:t>potential</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customers</a:t>
            </a:r>
            <a:r>
              <a:rPr lang="pt-PT" i="1" dirty="0">
                <a:solidFill>
                  <a:srgbClr val="221E1F"/>
                </a:solidFill>
                <a:latin typeface="Arial" charset="0"/>
                <a:ea typeface="Arial" charset="0"/>
                <a:cs typeface="Arial" charset="0"/>
              </a:rPr>
              <a:t> show </a:t>
            </a:r>
            <a:r>
              <a:rPr lang="pt-PT" i="1" dirty="0" err="1">
                <a:solidFill>
                  <a:srgbClr val="221E1F"/>
                </a:solidFill>
                <a:latin typeface="Arial" charset="0"/>
                <a:ea typeface="Arial" charset="0"/>
                <a:cs typeface="Arial" charset="0"/>
              </a:rPr>
              <a:t>interest</a:t>
            </a:r>
            <a:r>
              <a:rPr lang="pt-PT" i="1" dirty="0">
                <a:solidFill>
                  <a:srgbClr val="221E1F"/>
                </a:solidFill>
                <a:latin typeface="Arial" charset="0"/>
                <a:ea typeface="Arial" charset="0"/>
                <a:cs typeface="Arial" charset="0"/>
              </a:rPr>
              <a:t> in </a:t>
            </a:r>
            <a:r>
              <a:rPr lang="pt-PT" i="1" dirty="0" err="1">
                <a:solidFill>
                  <a:srgbClr val="221E1F"/>
                </a:solidFill>
                <a:latin typeface="Arial" charset="0"/>
                <a:ea typeface="Arial" charset="0"/>
                <a:cs typeface="Arial" charset="0"/>
              </a:rPr>
              <a:t>your</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ideas</a:t>
            </a:r>
            <a:endParaRPr lang="pt-PT" i="1" dirty="0">
              <a:solidFill>
                <a:srgbClr val="221E1F"/>
              </a:solidFill>
              <a:latin typeface="Arial" charset="0"/>
              <a:ea typeface="Arial" charset="0"/>
              <a:cs typeface="Arial" charset="0"/>
            </a:endParaRPr>
          </a:p>
          <a:p>
            <a:r>
              <a:rPr lang="pt-PT" i="1" dirty="0">
                <a:solidFill>
                  <a:srgbClr val="221E1F"/>
                </a:solidFill>
                <a:latin typeface="Arial" charset="0"/>
                <a:ea typeface="Arial" charset="0"/>
                <a:cs typeface="Arial" charset="0"/>
              </a:rPr>
              <a:t>- Are </a:t>
            </a:r>
            <a:r>
              <a:rPr lang="pt-PT" i="1" dirty="0" err="1">
                <a:solidFill>
                  <a:srgbClr val="221E1F"/>
                </a:solidFill>
                <a:latin typeface="Arial" charset="0"/>
                <a:ea typeface="Arial" charset="0"/>
                <a:cs typeface="Arial" charset="0"/>
              </a:rPr>
              <a:t>your</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ideas</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relevant</a:t>
            </a:r>
            <a:r>
              <a:rPr lang="pt-PT" i="1" dirty="0">
                <a:solidFill>
                  <a:srgbClr val="221E1F"/>
                </a:solidFill>
                <a:latin typeface="Arial" charset="0"/>
                <a:ea typeface="Arial" charset="0"/>
                <a:cs typeface="Arial" charset="0"/>
              </a:rPr>
              <a:t> to </a:t>
            </a:r>
            <a:r>
              <a:rPr lang="pt-PT" i="1" dirty="0" err="1">
                <a:solidFill>
                  <a:srgbClr val="221E1F"/>
                </a:solidFill>
                <a:latin typeface="Arial" charset="0"/>
                <a:ea typeface="Arial" charset="0"/>
                <a:cs typeface="Arial" charset="0"/>
              </a:rPr>
              <a:t>them</a:t>
            </a:r>
            <a:r>
              <a:rPr lang="pt-PT" i="1" dirty="0">
                <a:solidFill>
                  <a:srgbClr val="221E1F"/>
                </a:solidFill>
                <a:latin typeface="Arial" charset="0"/>
                <a:ea typeface="Arial" charset="0"/>
                <a:cs typeface="Arial" charset="0"/>
              </a:rPr>
              <a:t>?</a:t>
            </a:r>
          </a:p>
          <a:p>
            <a:r>
              <a:rPr lang="pt-PT" i="1" dirty="0">
                <a:solidFill>
                  <a:srgbClr val="221E1F"/>
                </a:solidFill>
                <a:latin typeface="Arial" charset="0"/>
                <a:ea typeface="Arial" charset="0"/>
                <a:cs typeface="Arial" charset="0"/>
              </a:rPr>
              <a:t>- Are </a:t>
            </a:r>
            <a:r>
              <a:rPr lang="pt-PT" i="1" dirty="0" err="1">
                <a:solidFill>
                  <a:srgbClr val="221E1F"/>
                </a:solidFill>
                <a:latin typeface="Arial" charset="0"/>
                <a:ea typeface="Arial" charset="0"/>
                <a:cs typeface="Arial" charset="0"/>
              </a:rPr>
              <a:t>they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interested</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enough</a:t>
            </a:r>
            <a:r>
              <a:rPr lang="pt-PT" i="1" dirty="0">
                <a:solidFill>
                  <a:srgbClr val="221E1F"/>
                </a:solidFill>
                <a:latin typeface="Arial" charset="0"/>
                <a:ea typeface="Arial" charset="0"/>
                <a:cs typeface="Arial" charset="0"/>
              </a:rPr>
              <a:t> to </a:t>
            </a:r>
            <a:r>
              <a:rPr lang="pt-PT" i="1" dirty="0" err="1">
                <a:solidFill>
                  <a:srgbClr val="221E1F"/>
                </a:solidFill>
                <a:latin typeface="Arial" charset="0"/>
                <a:ea typeface="Arial" charset="0"/>
                <a:cs typeface="Arial" charset="0"/>
              </a:rPr>
              <a:t>perform</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an</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action</a:t>
            </a:r>
            <a:r>
              <a:rPr lang="pt-PT" i="1" dirty="0">
                <a:solidFill>
                  <a:srgbClr val="221E1F"/>
                </a:solidFill>
                <a:latin typeface="Arial" charset="0"/>
                <a:ea typeface="Arial" charset="0"/>
                <a:cs typeface="Arial" charset="0"/>
              </a:rPr>
              <a:t>? </a:t>
            </a:r>
            <a:endParaRPr lang="pt-PT" i="1" dirty="0">
              <a:latin typeface="Arial" charset="0"/>
              <a:ea typeface="Arial" charset="0"/>
              <a:cs typeface="Arial" charset="0"/>
            </a:endParaRP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4306268"/>
            <a:ext cx="1847122" cy="2016224"/>
          </a:xfrm>
          <a:prstGeom prst="rect">
            <a:avLst/>
          </a:prstGeom>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8348" y="4535464"/>
            <a:ext cx="3070780" cy="1839022"/>
          </a:xfrm>
          <a:prstGeom prst="rect">
            <a:avLst/>
          </a:prstGeom>
        </p:spPr>
      </p:pic>
      <p:pic>
        <p:nvPicPr>
          <p:cNvPr id="7" name="Imagem 6"/>
          <p:cNvPicPr>
            <a:picLocks noChangeAspect="1"/>
          </p:cNvPicPr>
          <p:nvPr/>
        </p:nvPicPr>
        <p:blipFill rotWithShape="1">
          <a:blip r:embed="rId5">
            <a:extLst>
              <a:ext uri="{28A0092B-C50C-407E-A947-70E740481C1C}">
                <a14:useLocalDpi xmlns:a14="http://schemas.microsoft.com/office/drawing/2010/main" val="0"/>
              </a:ext>
            </a:extLst>
          </a:blip>
          <a:srcRect l="4554" r="8004"/>
          <a:stretch/>
        </p:blipFill>
        <p:spPr>
          <a:xfrm>
            <a:off x="6227911" y="4306268"/>
            <a:ext cx="2458209" cy="2068218"/>
          </a:xfrm>
          <a:prstGeom prst="rect">
            <a:avLst/>
          </a:prstGeom>
        </p:spPr>
      </p:pic>
      <p:pic>
        <p:nvPicPr>
          <p:cNvPr id="8" name="Imagem 7"/>
          <p:cNvPicPr>
            <a:picLocks noChangeAspect="1"/>
          </p:cNvPicPr>
          <p:nvPr/>
        </p:nvPicPr>
        <p:blipFill>
          <a:blip r:embed="rId6"/>
          <a:stretch>
            <a:fillRect/>
          </a:stretch>
        </p:blipFill>
        <p:spPr>
          <a:xfrm>
            <a:off x="5620821" y="2202402"/>
            <a:ext cx="3065299" cy="1888887"/>
          </a:xfrm>
          <a:prstGeom prst="rect">
            <a:avLst/>
          </a:prstGeom>
        </p:spPr>
      </p:pic>
    </p:spTree>
    <p:extLst>
      <p:ext uri="{BB962C8B-B14F-4D97-AF65-F5344CB8AC3E}">
        <p14:creationId xmlns:p14="http://schemas.microsoft.com/office/powerpoint/2010/main" val="1449954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0774E249-5F8B-2342-9F2B-422087CC5A85}"/>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3567582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9759"/>
            <a:ext cx="8229600" cy="735436"/>
          </a:xfrm>
          <a:prstGeom prst="rect">
            <a:avLst/>
          </a:prstGeom>
        </p:spPr>
        <p:txBody>
          <a:bodyPr vert="horz" lIns="45720" rIns="45720" anchor="ctr">
            <a:normAutofit fontScale="92500" lnSpcReduction="10000"/>
          </a:bodyPr>
          <a:lstStyle>
            <a:defPPr>
              <a:defRPr lang="en-US"/>
            </a:defPPr>
            <a:lvl1pPr>
              <a:spcBef>
                <a:spcPct val="0"/>
              </a:spcBef>
              <a:buNone/>
              <a:defRPr kumimoji="0" sz="4600">
                <a:latin typeface="+mj-lt"/>
                <a:ea typeface="+mj-ea"/>
                <a:cs typeface="+mj-cs"/>
              </a:defRPr>
            </a:lvl1pPr>
          </a:lstStyle>
          <a:p>
            <a:r>
              <a:rPr lang="en-US" dirty="0">
                <a:latin typeface="Franklin Gothic Book" charset="0"/>
                <a:ea typeface="Franklin Gothic Book" charset="0"/>
                <a:cs typeface="Franklin Gothic Book" charset="0"/>
              </a:rPr>
              <a:t>WILLINGNESS &amp; ABILITY TO PAY</a:t>
            </a:r>
          </a:p>
        </p:txBody>
      </p:sp>
      <p:sp>
        <p:nvSpPr>
          <p:cNvPr id="5" name="Content Placeholder 3"/>
          <p:cNvSpPr txBox="1">
            <a:spLocks/>
          </p:cNvSpPr>
          <p:nvPr/>
        </p:nvSpPr>
        <p:spPr>
          <a:xfrm>
            <a:off x="541338" y="2708920"/>
            <a:ext cx="7467600" cy="21888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“Fake” Sales</a:t>
            </a:r>
          </a:p>
          <a:p>
            <a:r>
              <a:rPr lang="en-US" dirty="0"/>
              <a:t>Pre-Sales</a:t>
            </a:r>
          </a:p>
          <a:p>
            <a:r>
              <a:rPr lang="en-US" dirty="0"/>
              <a:t>Minimum Viable Products</a:t>
            </a:r>
            <a:endParaRPr lang="pt-PT" dirty="0"/>
          </a:p>
        </p:txBody>
      </p:sp>
      <p:sp>
        <p:nvSpPr>
          <p:cNvPr id="7" name="Retângulo 6"/>
          <p:cNvSpPr/>
          <p:nvPr/>
        </p:nvSpPr>
        <p:spPr>
          <a:xfrm>
            <a:off x="541338" y="1065677"/>
            <a:ext cx="7991102" cy="923330"/>
          </a:xfrm>
          <a:prstGeom prst="rect">
            <a:avLst/>
          </a:prstGeom>
          <a:solidFill>
            <a:srgbClr val="F0F0F0"/>
          </a:solidFill>
        </p:spPr>
        <p:txBody>
          <a:bodyPr wrap="square">
            <a:spAutoFit/>
          </a:bodyPr>
          <a:lstStyle/>
          <a:p>
            <a:r>
              <a:rPr lang="pt-PT" i="1" dirty="0">
                <a:solidFill>
                  <a:srgbClr val="221E1F"/>
                </a:solidFill>
                <a:latin typeface="Arial" charset="0"/>
                <a:ea typeface="Arial" charset="0"/>
                <a:cs typeface="Arial" charset="0"/>
              </a:rPr>
              <a:t>- Are </a:t>
            </a:r>
            <a:r>
              <a:rPr lang="pt-PT" i="1" dirty="0" err="1">
                <a:solidFill>
                  <a:srgbClr val="221E1F"/>
                </a:solidFill>
                <a:latin typeface="Arial" charset="0"/>
                <a:ea typeface="Arial" charset="0"/>
                <a:cs typeface="Arial" charset="0"/>
              </a:rPr>
              <a:t>potential</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customers</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interested</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enough</a:t>
            </a:r>
            <a:r>
              <a:rPr lang="pt-PT" i="1" dirty="0">
                <a:solidFill>
                  <a:srgbClr val="221E1F"/>
                </a:solidFill>
                <a:latin typeface="Arial" charset="0"/>
                <a:ea typeface="Arial" charset="0"/>
                <a:cs typeface="Arial" charset="0"/>
              </a:rPr>
              <a:t> in </a:t>
            </a:r>
            <a:r>
              <a:rPr lang="pt-PT" i="1" dirty="0" err="1">
                <a:solidFill>
                  <a:srgbClr val="221E1F"/>
                </a:solidFill>
                <a:latin typeface="Arial" charset="0"/>
                <a:ea typeface="Arial" charset="0"/>
                <a:cs typeface="Arial" charset="0"/>
              </a:rPr>
              <a:t>the</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features</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of</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your</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value</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proposition</a:t>
            </a:r>
            <a:r>
              <a:rPr lang="pt-PT" i="1" dirty="0">
                <a:solidFill>
                  <a:srgbClr val="221E1F"/>
                </a:solidFill>
                <a:latin typeface="Arial" charset="0"/>
                <a:ea typeface="Arial" charset="0"/>
                <a:cs typeface="Arial" charset="0"/>
              </a:rPr>
              <a:t> to </a:t>
            </a:r>
            <a:r>
              <a:rPr lang="pt-PT" i="1" dirty="0" err="1">
                <a:solidFill>
                  <a:srgbClr val="221E1F"/>
                </a:solidFill>
                <a:latin typeface="Arial" charset="0"/>
                <a:ea typeface="Arial" charset="0"/>
                <a:cs typeface="Arial" charset="0"/>
              </a:rPr>
              <a:t>buy</a:t>
            </a:r>
            <a:r>
              <a:rPr lang="pt-PT" i="1" dirty="0">
                <a:solidFill>
                  <a:srgbClr val="221E1F"/>
                </a:solidFill>
                <a:latin typeface="Arial" charset="0"/>
                <a:ea typeface="Arial" charset="0"/>
                <a:cs typeface="Arial" charset="0"/>
              </a:rPr>
              <a:t>?</a:t>
            </a:r>
          </a:p>
          <a:p>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Will</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they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put</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their</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money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where</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there</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mouth</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is</a:t>
            </a:r>
            <a:r>
              <a:rPr lang="pt-PT" i="1" dirty="0">
                <a:solidFill>
                  <a:srgbClr val="221E1F"/>
                </a:solidFill>
                <a:latin typeface="Arial" charset="0"/>
                <a:ea typeface="Arial" charset="0"/>
                <a:cs typeface="Arial" charset="0"/>
              </a:rPr>
              <a:t>?</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5157192"/>
            <a:ext cx="2594712" cy="552882"/>
          </a:xfrm>
          <a:prstGeom prst="rect">
            <a:avLst/>
          </a:prstGeom>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3883967"/>
            <a:ext cx="3600400" cy="2852625"/>
          </a:xfrm>
          <a:prstGeom prst="rect">
            <a:avLst/>
          </a:prstGeom>
        </p:spPr>
      </p:pic>
    </p:spTree>
    <p:extLst>
      <p:ext uri="{BB962C8B-B14F-4D97-AF65-F5344CB8AC3E}">
        <p14:creationId xmlns:p14="http://schemas.microsoft.com/office/powerpoint/2010/main" val="1155693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9759"/>
            <a:ext cx="8229600" cy="735436"/>
          </a:xfrm>
          <a:prstGeom prst="rect">
            <a:avLst/>
          </a:prstGeom>
        </p:spPr>
        <p:txBody>
          <a:bodyPr vert="horz" lIns="45720" rIns="45720" anchor="ctr">
            <a:normAutofit fontScale="92500" lnSpcReduction="10000"/>
          </a:bodyPr>
          <a:lstStyle>
            <a:defPPr>
              <a:defRPr lang="en-US"/>
            </a:defPPr>
            <a:lvl1pPr>
              <a:spcBef>
                <a:spcPct val="0"/>
              </a:spcBef>
              <a:buNone/>
              <a:defRPr kumimoji="0" sz="4600">
                <a:latin typeface="+mj-lt"/>
                <a:ea typeface="+mj-ea"/>
                <a:cs typeface="+mj-cs"/>
              </a:defRPr>
            </a:lvl1pPr>
          </a:lstStyle>
          <a:p>
            <a:r>
              <a:rPr lang="en-US" dirty="0">
                <a:latin typeface="Franklin Gothic Book" charset="0"/>
                <a:ea typeface="Franklin Gothic Book" charset="0"/>
                <a:cs typeface="Franklin Gothic Book" charset="0"/>
              </a:rPr>
              <a:t>PREFERENCIES &amp; PRIORITIES</a:t>
            </a:r>
          </a:p>
        </p:txBody>
      </p:sp>
      <p:sp>
        <p:nvSpPr>
          <p:cNvPr id="5" name="Content Placeholder 3"/>
          <p:cNvSpPr txBox="1">
            <a:spLocks/>
          </p:cNvSpPr>
          <p:nvPr/>
        </p:nvSpPr>
        <p:spPr>
          <a:xfrm>
            <a:off x="560784" y="2305981"/>
            <a:ext cx="7467600" cy="126703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Split Testing</a:t>
            </a:r>
          </a:p>
          <a:p>
            <a:r>
              <a:rPr lang="en-US" dirty="0"/>
              <a:t>Innovation Games®</a:t>
            </a:r>
            <a:endParaRPr lang="pt-PT" dirty="0"/>
          </a:p>
        </p:txBody>
      </p:sp>
      <p:sp>
        <p:nvSpPr>
          <p:cNvPr id="7" name="Retângulo 6"/>
          <p:cNvSpPr/>
          <p:nvPr/>
        </p:nvSpPr>
        <p:spPr>
          <a:xfrm>
            <a:off x="541338" y="1173923"/>
            <a:ext cx="8602662" cy="923330"/>
          </a:xfrm>
          <a:prstGeom prst="rect">
            <a:avLst/>
          </a:prstGeom>
          <a:solidFill>
            <a:srgbClr val="F0F0F0"/>
          </a:solidFill>
        </p:spPr>
        <p:txBody>
          <a:bodyPr wrap="square">
            <a:spAutoFit/>
          </a:bodyPr>
          <a:lstStyle/>
          <a:p>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Which</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features</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of</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your</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value</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proposition</a:t>
            </a:r>
            <a:r>
              <a:rPr lang="pt-PT" i="1" dirty="0">
                <a:solidFill>
                  <a:srgbClr val="221E1F"/>
                </a:solidFill>
                <a:latin typeface="Arial" charset="0"/>
                <a:ea typeface="Arial" charset="0"/>
                <a:cs typeface="Arial" charset="0"/>
              </a:rPr>
              <a:t> do </a:t>
            </a:r>
            <a:r>
              <a:rPr lang="pt-PT" i="1" dirty="0" err="1">
                <a:solidFill>
                  <a:srgbClr val="221E1F"/>
                </a:solidFill>
                <a:latin typeface="Arial" charset="0"/>
                <a:ea typeface="Arial" charset="0"/>
                <a:cs typeface="Arial" charset="0"/>
              </a:rPr>
              <a:t>potential</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customers</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prefer</a:t>
            </a:r>
            <a:r>
              <a:rPr lang="pt-PT" i="1" dirty="0">
                <a:solidFill>
                  <a:srgbClr val="221E1F"/>
                </a:solidFill>
                <a:latin typeface="Arial" charset="0"/>
                <a:ea typeface="Arial" charset="0"/>
                <a:cs typeface="Arial" charset="0"/>
              </a:rPr>
              <a:t>?</a:t>
            </a:r>
          </a:p>
          <a:p>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What</a:t>
            </a:r>
            <a:r>
              <a:rPr lang="pt-PT" i="1" dirty="0">
                <a:solidFill>
                  <a:srgbClr val="221E1F"/>
                </a:solidFill>
                <a:latin typeface="Arial" charset="0"/>
                <a:ea typeface="Arial" charset="0"/>
                <a:cs typeface="Arial" charset="0"/>
              </a:rPr>
              <a:t> do </a:t>
            </a:r>
            <a:r>
              <a:rPr lang="pt-PT" i="1" dirty="0" err="1">
                <a:solidFill>
                  <a:srgbClr val="221E1F"/>
                </a:solidFill>
                <a:latin typeface="Arial" charset="0"/>
                <a:ea typeface="Arial" charset="0"/>
                <a:cs typeface="Arial" charset="0"/>
              </a:rPr>
              <a:t>they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really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value</a:t>
            </a:r>
            <a:r>
              <a:rPr lang="pt-PT" i="1" dirty="0">
                <a:solidFill>
                  <a:srgbClr val="221E1F"/>
                </a:solidFill>
                <a:latin typeface="Arial" charset="0"/>
                <a:ea typeface="Arial" charset="0"/>
                <a:cs typeface="Arial" charset="0"/>
              </a:rPr>
              <a:t>?</a:t>
            </a:r>
          </a:p>
          <a:p>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What</a:t>
            </a:r>
            <a:r>
              <a:rPr lang="pt-PT" i="1" dirty="0">
                <a:solidFill>
                  <a:srgbClr val="221E1F"/>
                </a:solidFill>
                <a:latin typeface="Arial" charset="0"/>
                <a:ea typeface="Arial" charset="0"/>
                <a:cs typeface="Arial" charset="0"/>
              </a:rPr>
              <a:t> do </a:t>
            </a:r>
            <a:r>
              <a:rPr lang="pt-PT" i="1" dirty="0" err="1">
                <a:solidFill>
                  <a:srgbClr val="221E1F"/>
                </a:solidFill>
                <a:latin typeface="Arial" charset="0"/>
                <a:ea typeface="Arial" charset="0"/>
                <a:cs typeface="Arial" charset="0"/>
              </a:rPr>
              <a:t>they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prioritize</a:t>
            </a:r>
            <a:r>
              <a:rPr lang="pt-PT" i="1" dirty="0">
                <a:solidFill>
                  <a:srgbClr val="221E1F"/>
                </a:solidFill>
                <a:latin typeface="Arial" charset="0"/>
                <a:ea typeface="Arial" charset="0"/>
                <a:cs typeface="Arial" charset="0"/>
              </a:rPr>
              <a:t>?</a:t>
            </a:r>
          </a:p>
        </p:txBody>
      </p:sp>
      <p:pic>
        <p:nvPicPr>
          <p:cNvPr id="3" name="Imagem 2"/>
          <p:cNvPicPr>
            <a:picLocks noChangeAspect="1"/>
          </p:cNvPicPr>
          <p:nvPr/>
        </p:nvPicPr>
        <p:blipFill>
          <a:blip r:embed="rId3"/>
          <a:stretch>
            <a:fillRect/>
          </a:stretch>
        </p:blipFill>
        <p:spPr>
          <a:xfrm>
            <a:off x="2055214" y="3573016"/>
            <a:ext cx="5033572" cy="2967735"/>
          </a:xfrm>
          <a:prstGeom prst="rect">
            <a:avLst/>
          </a:prstGeom>
        </p:spPr>
      </p:pic>
    </p:spTree>
    <p:extLst>
      <p:ext uri="{BB962C8B-B14F-4D97-AF65-F5344CB8AC3E}">
        <p14:creationId xmlns:p14="http://schemas.microsoft.com/office/powerpoint/2010/main" val="848346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1052736"/>
            <a:ext cx="4032448" cy="5683316"/>
          </a:xfrm>
          <a:prstGeom prst="rect">
            <a:avLst/>
          </a:prstGeom>
        </p:spPr>
      </p:pic>
      <p:sp>
        <p:nvSpPr>
          <p:cNvPr id="6" name="Title 1"/>
          <p:cNvSpPr txBox="1">
            <a:spLocks/>
          </p:cNvSpPr>
          <p:nvPr/>
        </p:nvSpPr>
        <p:spPr>
          <a:xfrm>
            <a:off x="457200" y="229759"/>
            <a:ext cx="8229600" cy="735436"/>
          </a:xfrm>
          <a:prstGeom prst="rect">
            <a:avLst/>
          </a:prstGeom>
        </p:spPr>
        <p:txBody>
          <a:bodyPr vert="horz" lIns="45720" rIns="45720" anchor="ctr">
            <a:normAutofit fontScale="92500" lnSpcReduction="10000"/>
          </a:bodyPr>
          <a:lstStyle>
            <a:defPPr>
              <a:defRPr lang="en-US"/>
            </a:defPPr>
            <a:lvl1pPr>
              <a:spcBef>
                <a:spcPct val="0"/>
              </a:spcBef>
              <a:buNone/>
              <a:defRPr kumimoji="0" sz="4600">
                <a:latin typeface="+mj-lt"/>
                <a:ea typeface="+mj-ea"/>
                <a:cs typeface="+mj-cs"/>
              </a:defRPr>
            </a:lvl1pPr>
          </a:lstStyle>
          <a:p>
            <a:r>
              <a:rPr lang="en-US" dirty="0">
                <a:latin typeface="Franklin Gothic Book" charset="0"/>
                <a:ea typeface="Franklin Gothic Book" charset="0"/>
                <a:cs typeface="Franklin Gothic Book" charset="0"/>
              </a:rPr>
              <a:t>TESTING MY HYPOTHESIS</a:t>
            </a:r>
          </a:p>
        </p:txBody>
      </p:sp>
    </p:spTree>
    <p:extLst>
      <p:ext uri="{BB962C8B-B14F-4D97-AF65-F5344CB8AC3E}">
        <p14:creationId xmlns:p14="http://schemas.microsoft.com/office/powerpoint/2010/main" val="1604861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HOMEWORK</a:t>
            </a:r>
          </a:p>
        </p:txBody>
      </p:sp>
      <p:sp>
        <p:nvSpPr>
          <p:cNvPr id="3" name="Content Placeholder 2"/>
          <p:cNvSpPr>
            <a:spLocks noGrp="1"/>
          </p:cNvSpPr>
          <p:nvPr>
            <p:ph idx="1"/>
          </p:nvPr>
        </p:nvSpPr>
        <p:spPr/>
        <p:txBody>
          <a:bodyPr>
            <a:normAutofit fontScale="92500"/>
          </a:bodyPr>
          <a:lstStyle/>
          <a:p>
            <a:pPr marL="550926" indent="-514350">
              <a:buAutoNum type="arabicPeriod"/>
            </a:pPr>
            <a:r>
              <a:rPr lang="en-GB" dirty="0">
                <a:solidFill>
                  <a:srgbClr val="000000"/>
                </a:solidFill>
              </a:rPr>
              <a:t>Get to know your industry and competitors</a:t>
            </a:r>
          </a:p>
          <a:p>
            <a:pPr marL="36576" indent="0">
              <a:buNone/>
            </a:pPr>
            <a:endParaRPr lang="en-GB" dirty="0">
              <a:solidFill>
                <a:srgbClr val="000000"/>
              </a:solidFill>
            </a:endParaRPr>
          </a:p>
          <a:p>
            <a:pPr marL="550926" indent="-514350">
              <a:buAutoNum type="arabicPeriod"/>
            </a:pPr>
            <a:r>
              <a:rPr lang="en-GB" dirty="0">
                <a:solidFill>
                  <a:srgbClr val="000000"/>
                </a:solidFill>
              </a:rPr>
              <a:t>Select the 2 most relevant ones</a:t>
            </a:r>
          </a:p>
          <a:p>
            <a:pPr marL="550926" indent="-514350">
              <a:buAutoNum type="arabicPeriod"/>
            </a:pPr>
            <a:endParaRPr lang="en-GB" dirty="0">
              <a:solidFill>
                <a:srgbClr val="000000"/>
              </a:solidFill>
            </a:endParaRPr>
          </a:p>
          <a:p>
            <a:pPr marL="550926" indent="-514350">
              <a:buAutoNum type="arabicPeriod"/>
            </a:pPr>
            <a:r>
              <a:rPr lang="en-GB" dirty="0">
                <a:solidFill>
                  <a:srgbClr val="000000"/>
                </a:solidFill>
              </a:rPr>
              <a:t>Compare your project to those competitors</a:t>
            </a:r>
          </a:p>
          <a:p>
            <a:pPr marL="550926" indent="-514350">
              <a:buAutoNum type="arabicPeriod"/>
            </a:pPr>
            <a:endParaRPr lang="en-GB" dirty="0">
              <a:solidFill>
                <a:srgbClr val="000000"/>
              </a:solidFill>
            </a:endParaRPr>
          </a:p>
          <a:p>
            <a:pPr marL="550926" indent="-514350">
              <a:buAutoNum type="arabicPeriod"/>
            </a:pPr>
            <a:r>
              <a:rPr lang="en-GB" dirty="0">
                <a:solidFill>
                  <a:srgbClr val="000000"/>
                </a:solidFill>
              </a:rPr>
              <a:t>Build your comparable value curve and learn your strategy/value</a:t>
            </a:r>
          </a:p>
        </p:txBody>
      </p:sp>
    </p:spTree>
    <p:extLst>
      <p:ext uri="{BB962C8B-B14F-4D97-AF65-F5344CB8AC3E}">
        <p14:creationId xmlns:p14="http://schemas.microsoft.com/office/powerpoint/2010/main" val="2435237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EXERCISE &amp; TEST</a:t>
            </a:r>
          </a:p>
        </p:txBody>
      </p:sp>
      <p:sp>
        <p:nvSpPr>
          <p:cNvPr id="3" name="Content Placeholder 2"/>
          <p:cNvSpPr>
            <a:spLocks noGrp="1"/>
          </p:cNvSpPr>
          <p:nvPr>
            <p:ph idx="1"/>
          </p:nvPr>
        </p:nvSpPr>
        <p:spPr>
          <a:xfrm>
            <a:off x="457200" y="1300163"/>
            <a:ext cx="8686800" cy="5557837"/>
          </a:xfrm>
        </p:spPr>
        <p:txBody>
          <a:bodyPr>
            <a:normAutofit/>
          </a:bodyPr>
          <a:lstStyle/>
          <a:p>
            <a:endParaRPr lang="en-US" dirty="0"/>
          </a:p>
          <a:p>
            <a:r>
              <a:rPr lang="en-US" dirty="0"/>
              <a:t>Built your 1</a:t>
            </a:r>
            <a:r>
              <a:rPr lang="en-US" baseline="30000" dirty="0"/>
              <a:t>st</a:t>
            </a:r>
            <a:r>
              <a:rPr lang="en-US" dirty="0"/>
              <a:t> BMC</a:t>
            </a:r>
          </a:p>
          <a:p>
            <a:endParaRPr lang="en-US" dirty="0"/>
          </a:p>
          <a:p>
            <a:r>
              <a:rPr lang="en-US" dirty="0"/>
              <a:t>What are your hypothesis? Define all possible!</a:t>
            </a:r>
          </a:p>
          <a:p>
            <a:pPr lvl="1"/>
            <a:r>
              <a:rPr lang="en-US" dirty="0"/>
              <a:t>Choose the 3 most important/risky ones!</a:t>
            </a:r>
          </a:p>
          <a:p>
            <a:endParaRPr lang="en-US" dirty="0"/>
          </a:p>
          <a:p>
            <a:r>
              <a:rPr lang="en-US" dirty="0"/>
              <a:t>If you can, interview someone that may be a client and LISTEN to their problems &amp; needs BEFORE presenting them the solution!</a:t>
            </a:r>
          </a:p>
        </p:txBody>
      </p:sp>
    </p:spTree>
    <p:extLst>
      <p:ext uri="{BB962C8B-B14F-4D97-AF65-F5344CB8AC3E}">
        <p14:creationId xmlns:p14="http://schemas.microsoft.com/office/powerpoint/2010/main" val="2759005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EXERCISE &amp; TEST</a:t>
            </a:r>
          </a:p>
        </p:txBody>
      </p:sp>
      <p:sp>
        <p:nvSpPr>
          <p:cNvPr id="3" name="Content Placeholder 2"/>
          <p:cNvSpPr>
            <a:spLocks noGrp="1"/>
          </p:cNvSpPr>
          <p:nvPr>
            <p:ph idx="1"/>
          </p:nvPr>
        </p:nvSpPr>
        <p:spPr>
          <a:xfrm>
            <a:off x="323528" y="1600200"/>
            <a:ext cx="8507288" cy="4525963"/>
          </a:xfrm>
        </p:spPr>
        <p:txBody>
          <a:bodyPr>
            <a:normAutofit fontScale="70000" lnSpcReduction="20000"/>
          </a:bodyPr>
          <a:lstStyle/>
          <a:p>
            <a:r>
              <a:rPr lang="en-US" dirty="0"/>
              <a:t>Prepare a </a:t>
            </a:r>
            <a:r>
              <a:rPr lang="en-US" dirty="0" err="1"/>
              <a:t>google</a:t>
            </a:r>
            <a:r>
              <a:rPr lang="en-US" dirty="0"/>
              <a:t> form </a:t>
            </a:r>
            <a:r>
              <a:rPr lang="en-US" dirty="0" err="1"/>
              <a:t>questionaire</a:t>
            </a:r>
            <a:endParaRPr lang="en-US" dirty="0"/>
          </a:p>
          <a:p>
            <a:pPr lvl="1"/>
            <a:r>
              <a:rPr lang="en-US" dirty="0"/>
              <a:t>Include this sentence in ALL your forms:</a:t>
            </a:r>
          </a:p>
          <a:p>
            <a:pPr marL="448056" lvl="1" indent="0">
              <a:buNone/>
            </a:pPr>
            <a:r>
              <a:rPr lang="en-US" dirty="0"/>
              <a:t>“</a:t>
            </a:r>
            <a:r>
              <a:rPr lang="en-US" i="1" dirty="0"/>
              <a:t>This is part of a student assignment for an entrepreneurial course in the FCUL, and the ideas, questions and all information herein contained is only theoretical and imaginary, not part of a yet real solution and it is of student’s entire responsibility. The purpose of this questionnaire is to listen to the market and potential customers needs on the bases of a fictional idea. We can assure you that every information here is maintained confidential and will solely be used with the purpose of getting statistical significant data.“ </a:t>
            </a:r>
          </a:p>
          <a:p>
            <a:pPr marL="448056" lvl="1" indent="0">
              <a:buNone/>
            </a:pPr>
            <a:endParaRPr lang="en-US" i="1" dirty="0"/>
          </a:p>
          <a:p>
            <a:pPr lvl="1"/>
            <a:r>
              <a:rPr lang="en-US" dirty="0"/>
              <a:t>Demographic info: name, age, degree, nationality, gender</a:t>
            </a:r>
            <a:r>
              <a:rPr lang="is-IS" dirty="0"/>
              <a:t>…</a:t>
            </a:r>
          </a:p>
          <a:p>
            <a:pPr lvl="1"/>
            <a:r>
              <a:rPr lang="is-IS" dirty="0"/>
              <a:t>Ask specific questions and provide optional answers (don’t do open questions)</a:t>
            </a:r>
          </a:p>
          <a:p>
            <a:pPr lvl="2"/>
            <a:r>
              <a:rPr lang="en-US" dirty="0"/>
              <a:t>E</a:t>
            </a:r>
            <a:r>
              <a:rPr lang="is-IS" dirty="0"/>
              <a:t>x: When you go to a new job outside your country what are the firts things you do?</a:t>
            </a:r>
          </a:p>
          <a:p>
            <a:pPr lvl="3"/>
            <a:r>
              <a:rPr lang="en-US" dirty="0"/>
              <a:t>A</a:t>
            </a:r>
            <a:r>
              <a:rPr lang="is-IS" dirty="0"/>
              <a:t>) look for a place</a:t>
            </a:r>
          </a:p>
          <a:p>
            <a:pPr lvl="3"/>
            <a:r>
              <a:rPr lang="en-US" dirty="0"/>
              <a:t>B</a:t>
            </a:r>
            <a:r>
              <a:rPr lang="is-IS" dirty="0"/>
              <a:t>) Know more about job</a:t>
            </a:r>
          </a:p>
          <a:p>
            <a:pPr lvl="3"/>
            <a:r>
              <a:rPr lang="is-IS" dirty="0"/>
              <a:t>c() learn the entry needs for that country...</a:t>
            </a:r>
            <a:endParaRPr lang="en-US" dirty="0"/>
          </a:p>
          <a:p>
            <a:endParaRPr lang="en-US" dirty="0"/>
          </a:p>
        </p:txBody>
      </p:sp>
    </p:spTree>
    <p:extLst>
      <p:ext uri="{BB962C8B-B14F-4D97-AF65-F5344CB8AC3E}">
        <p14:creationId xmlns:p14="http://schemas.microsoft.com/office/powerpoint/2010/main" val="493169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EXERCISE &amp; TEST</a:t>
            </a:r>
          </a:p>
        </p:txBody>
      </p:sp>
      <p:sp>
        <p:nvSpPr>
          <p:cNvPr id="3" name="Content Placeholder 2"/>
          <p:cNvSpPr>
            <a:spLocks noGrp="1"/>
          </p:cNvSpPr>
          <p:nvPr>
            <p:ph idx="1"/>
          </p:nvPr>
        </p:nvSpPr>
        <p:spPr>
          <a:xfrm>
            <a:off x="0" y="1696963"/>
            <a:ext cx="9144000" cy="3461418"/>
          </a:xfrm>
        </p:spPr>
        <p:txBody>
          <a:bodyPr>
            <a:normAutofit lnSpcReduction="10000"/>
          </a:bodyPr>
          <a:lstStyle/>
          <a:p>
            <a:r>
              <a:rPr lang="en-US" dirty="0"/>
              <a:t>Collect as many answers as you can – Facebook, LinkedIn, email to groups, phone calls, presence interviews </a:t>
            </a:r>
            <a:r>
              <a:rPr lang="en-US" dirty="0" err="1"/>
              <a:t>etc</a:t>
            </a:r>
            <a:r>
              <a:rPr lang="is-IS" dirty="0"/>
              <a:t>…</a:t>
            </a:r>
          </a:p>
          <a:p>
            <a:pPr marL="0" indent="0">
              <a:buNone/>
            </a:pPr>
            <a:endParaRPr lang="is-IS" dirty="0"/>
          </a:p>
          <a:p>
            <a:r>
              <a:rPr lang="is-IS" dirty="0"/>
              <a:t>Analyse the data with the google summary tool</a:t>
            </a:r>
          </a:p>
          <a:p>
            <a:pPr marL="0" indent="0">
              <a:buNone/>
            </a:pPr>
            <a:endParaRPr lang="is-IS" dirty="0"/>
          </a:p>
          <a:p>
            <a:r>
              <a:rPr lang="is-IS" dirty="0"/>
              <a:t>Validate or not validate your hypothesis!</a:t>
            </a:r>
            <a:endParaRPr lang="en-US" dirty="0"/>
          </a:p>
        </p:txBody>
      </p:sp>
    </p:spTree>
    <p:extLst>
      <p:ext uri="{BB962C8B-B14F-4D97-AF65-F5344CB8AC3E}">
        <p14:creationId xmlns:p14="http://schemas.microsoft.com/office/powerpoint/2010/main" val="2345943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116632"/>
            <a:ext cx="74676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pt-PT" dirty="0"/>
              <a:t>INVENTIONS &amp; PROTECTION</a:t>
            </a:r>
            <a:endParaRPr lang="en-GB" dirty="0"/>
          </a:p>
        </p:txBody>
      </p:sp>
      <p:sp>
        <p:nvSpPr>
          <p:cNvPr id="5" name="Content Placeholder 2"/>
          <p:cNvSpPr txBox="1">
            <a:spLocks/>
          </p:cNvSpPr>
          <p:nvPr/>
        </p:nvSpPr>
        <p:spPr>
          <a:xfrm>
            <a:off x="339055" y="1361232"/>
            <a:ext cx="8123907" cy="4525963"/>
          </a:xfrm>
          <a:prstGeom prst="rect">
            <a:avLst/>
          </a:prstGeom>
        </p:spPr>
        <p:txBody>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endParaRPr lang="en-US" sz="3200" dirty="0"/>
          </a:p>
          <a:p>
            <a:r>
              <a:rPr lang="en-US" sz="3200" dirty="0"/>
              <a:t>Protection guarantees some sort of exclusivity</a:t>
            </a:r>
          </a:p>
          <a:p>
            <a:pPr marL="36576" indent="0">
              <a:buNone/>
            </a:pPr>
            <a:endParaRPr lang="en-US" sz="3200" dirty="0"/>
          </a:p>
          <a:p>
            <a:pPr marL="36576" indent="0">
              <a:buNone/>
            </a:pPr>
            <a:endParaRPr lang="en-US" sz="3200" dirty="0"/>
          </a:p>
          <a:p>
            <a:pPr marL="36576" indent="0">
              <a:buNone/>
            </a:pPr>
            <a:endParaRPr lang="en-US" sz="3200" dirty="0"/>
          </a:p>
          <a:p>
            <a:r>
              <a:rPr lang="en-US" sz="3200" dirty="0"/>
              <a:t>Must we Protect EVERYTHING?</a:t>
            </a:r>
            <a:endParaRPr lang="en-GB" sz="3200" dirty="0"/>
          </a:p>
        </p:txBody>
      </p:sp>
    </p:spTree>
    <p:extLst>
      <p:ext uri="{BB962C8B-B14F-4D97-AF65-F5344CB8AC3E}">
        <p14:creationId xmlns:p14="http://schemas.microsoft.com/office/powerpoint/2010/main" val="4150084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94" y="381000"/>
            <a:ext cx="8126412" cy="1447800"/>
          </a:xfrm>
        </p:spPr>
        <p:txBody>
          <a:bodyPr/>
          <a:lstStyle/>
          <a:p>
            <a:r>
              <a:rPr lang="en-GB" dirty="0"/>
              <a:t>Intellectual Property </a:t>
            </a:r>
          </a:p>
        </p:txBody>
      </p:sp>
      <p:sp>
        <p:nvSpPr>
          <p:cNvPr id="3" name="Content Placeholder 2"/>
          <p:cNvSpPr>
            <a:spLocks noGrp="1"/>
          </p:cNvSpPr>
          <p:nvPr>
            <p:ph idx="1"/>
          </p:nvPr>
        </p:nvSpPr>
        <p:spPr>
          <a:xfrm>
            <a:off x="838200" y="1981200"/>
            <a:ext cx="7467600" cy="4525963"/>
          </a:xfrm>
        </p:spPr>
        <p:txBody>
          <a:bodyPr/>
          <a:lstStyle/>
          <a:p>
            <a:r>
              <a:rPr lang="en-US" dirty="0"/>
              <a:t>Intellectual Property (IP) protection guarantees the inventor of a new process or product to benefit from, or allow others to take profit from, the exploitation of that IP, either financially or other, preventing the possibility of unfair use of it by third parties.</a:t>
            </a:r>
            <a:endParaRPr lang="en-GB" dirty="0"/>
          </a:p>
        </p:txBody>
      </p:sp>
    </p:spTree>
    <p:extLst>
      <p:ext uri="{BB962C8B-B14F-4D97-AF65-F5344CB8AC3E}">
        <p14:creationId xmlns:p14="http://schemas.microsoft.com/office/powerpoint/2010/main" val="2193246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577" y="1124744"/>
            <a:ext cx="9003927" cy="4429932"/>
          </a:xfrm>
          <a:prstGeom prst="rect">
            <a:avLst/>
          </a:prstGeom>
        </p:spPr>
      </p:pic>
    </p:spTree>
    <p:extLst>
      <p:ext uri="{BB962C8B-B14F-4D97-AF65-F5344CB8AC3E}">
        <p14:creationId xmlns:p14="http://schemas.microsoft.com/office/powerpoint/2010/main" val="790661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1348" y="1196752"/>
            <a:ext cx="7001259" cy="5174709"/>
          </a:xfrm>
          <a:prstGeom prst="rect">
            <a:avLst/>
          </a:prstGeom>
        </p:spPr>
      </p:pic>
      <p:sp>
        <p:nvSpPr>
          <p:cNvPr id="5" name="TextBox 4"/>
          <p:cNvSpPr txBox="1"/>
          <p:nvPr/>
        </p:nvSpPr>
        <p:spPr>
          <a:xfrm>
            <a:off x="3203848" y="6597352"/>
            <a:ext cx="5904656" cy="246221"/>
          </a:xfrm>
          <a:prstGeom prst="rect">
            <a:avLst/>
          </a:prstGeom>
          <a:noFill/>
        </p:spPr>
        <p:txBody>
          <a:bodyPr wrap="square" rtlCol="0">
            <a:spAutoFit/>
          </a:bodyPr>
          <a:lstStyle/>
          <a:p>
            <a:pPr algn="r"/>
            <a:r>
              <a:rPr lang="en-GB" sz="1000" i="1" dirty="0">
                <a:solidFill>
                  <a:prstClr val="black"/>
                </a:solidFill>
                <a:latin typeface="Arial"/>
              </a:rPr>
              <a:t>in: </a:t>
            </a:r>
            <a:r>
              <a:rPr lang="en-GB" sz="1000" dirty="0">
                <a:solidFill>
                  <a:prstClr val="black"/>
                </a:solidFill>
                <a:latin typeface="Arial"/>
              </a:rPr>
              <a:t>Business Model Generation, Alex </a:t>
            </a:r>
            <a:r>
              <a:rPr lang="en-GB" sz="1000" dirty="0" err="1">
                <a:solidFill>
                  <a:prstClr val="black"/>
                </a:solidFill>
                <a:latin typeface="Arial"/>
              </a:rPr>
              <a:t>Osterwalder</a:t>
            </a:r>
            <a:r>
              <a:rPr lang="en-GB" sz="1000" dirty="0">
                <a:solidFill>
                  <a:prstClr val="black"/>
                </a:solidFill>
                <a:latin typeface="Arial"/>
              </a:rPr>
              <a:t> &amp; Yves </a:t>
            </a:r>
            <a:r>
              <a:rPr lang="en-GB" sz="1000" dirty="0" err="1">
                <a:solidFill>
                  <a:prstClr val="black"/>
                </a:solidFill>
                <a:latin typeface="Arial"/>
              </a:rPr>
              <a:t>Pigneur</a:t>
            </a:r>
            <a:r>
              <a:rPr lang="en-GB" sz="1000" dirty="0">
                <a:solidFill>
                  <a:prstClr val="black"/>
                </a:solidFill>
                <a:latin typeface="Arial"/>
              </a:rPr>
              <a:t>, 2009 </a:t>
            </a:r>
          </a:p>
        </p:txBody>
      </p:sp>
      <p:sp>
        <p:nvSpPr>
          <p:cNvPr id="6" name="Title 1"/>
          <p:cNvSpPr txBox="1">
            <a:spLocks/>
          </p:cNvSpPr>
          <p:nvPr/>
        </p:nvSpPr>
        <p:spPr>
          <a:xfrm>
            <a:off x="479425" y="11663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solidFill>
                  <a:prstClr val="black"/>
                </a:solidFill>
                <a:latin typeface="Franklin Gothic Book"/>
              </a:rPr>
              <a:t>BUSINESS MODEL CANVAS</a:t>
            </a:r>
          </a:p>
        </p:txBody>
      </p:sp>
      <p:sp>
        <p:nvSpPr>
          <p:cNvPr id="2" name="Rectangle 1"/>
          <p:cNvSpPr/>
          <p:nvPr/>
        </p:nvSpPr>
        <p:spPr>
          <a:xfrm>
            <a:off x="3779912" y="1259632"/>
            <a:ext cx="1224136" cy="317748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763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31212" cy="1447800"/>
          </a:xfrm>
        </p:spPr>
        <p:txBody>
          <a:bodyPr/>
          <a:lstStyle/>
          <a:p>
            <a:r>
              <a:rPr lang="en-GB" dirty="0"/>
              <a:t>PATENTS</a:t>
            </a:r>
          </a:p>
        </p:txBody>
      </p:sp>
      <p:sp>
        <p:nvSpPr>
          <p:cNvPr id="3" name="Content Placeholder 2"/>
          <p:cNvSpPr>
            <a:spLocks noGrp="1"/>
          </p:cNvSpPr>
          <p:nvPr>
            <p:ph idx="1"/>
          </p:nvPr>
        </p:nvSpPr>
        <p:spPr>
          <a:xfrm>
            <a:off x="228600" y="1447800"/>
            <a:ext cx="8763000" cy="4525963"/>
          </a:xfrm>
        </p:spPr>
        <p:txBody>
          <a:bodyPr/>
          <a:lstStyle/>
          <a:p>
            <a:r>
              <a:rPr lang="en-US" dirty="0"/>
              <a:t>A patent is a monopolist right given to the inventor for a period of up to 20 years, depending on national laws, that is restricted to the details and claims defined in the patent’s document.</a:t>
            </a:r>
          </a:p>
          <a:p>
            <a:pPr>
              <a:buNone/>
            </a:pPr>
            <a:endParaRPr lang="en-US" dirty="0"/>
          </a:p>
          <a:p>
            <a:r>
              <a:rPr lang="en-US" dirty="0"/>
              <a:t>Only new, inventive and industrially suitable inventions can be patented.</a:t>
            </a:r>
            <a:endParaRPr lang="en-GB" dirty="0"/>
          </a:p>
        </p:txBody>
      </p:sp>
    </p:spTree>
    <p:extLst>
      <p:ext uri="{BB962C8B-B14F-4D97-AF65-F5344CB8AC3E}">
        <p14:creationId xmlns:p14="http://schemas.microsoft.com/office/powerpoint/2010/main" val="985756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35000"/>
            <a:ext cx="9144000" cy="5575905"/>
          </a:xfrm>
          <a:prstGeom prst="rect">
            <a:avLst/>
          </a:prstGeom>
        </p:spPr>
      </p:pic>
    </p:spTree>
    <p:extLst>
      <p:ext uri="{BB962C8B-B14F-4D97-AF65-F5344CB8AC3E}">
        <p14:creationId xmlns:p14="http://schemas.microsoft.com/office/powerpoint/2010/main" val="3425056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0"/>
            <a:ext cx="7704571" cy="6858000"/>
          </a:xfrm>
          <a:prstGeom prst="rect">
            <a:avLst/>
          </a:prstGeom>
        </p:spPr>
      </p:pic>
    </p:spTree>
    <p:extLst>
      <p:ext uri="{BB962C8B-B14F-4D97-AF65-F5344CB8AC3E}">
        <p14:creationId xmlns:p14="http://schemas.microsoft.com/office/powerpoint/2010/main" val="15309480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PATENTS</a:t>
            </a:r>
            <a:endParaRPr lang="en-US" dirty="0"/>
          </a:p>
        </p:txBody>
      </p:sp>
      <p:pic>
        <p:nvPicPr>
          <p:cNvPr id="4" name="Picture 3"/>
          <p:cNvPicPr>
            <a:picLocks noChangeAspect="1"/>
          </p:cNvPicPr>
          <p:nvPr/>
        </p:nvPicPr>
        <p:blipFill>
          <a:blip r:embed="rId2"/>
          <a:stretch>
            <a:fillRect/>
          </a:stretch>
        </p:blipFill>
        <p:spPr>
          <a:xfrm>
            <a:off x="1691680" y="1268760"/>
            <a:ext cx="5173128" cy="5485550"/>
          </a:xfrm>
          <a:prstGeom prst="rect">
            <a:avLst/>
          </a:prstGeom>
        </p:spPr>
      </p:pic>
    </p:spTree>
    <p:extLst>
      <p:ext uri="{BB962C8B-B14F-4D97-AF65-F5344CB8AC3E}">
        <p14:creationId xmlns:p14="http://schemas.microsoft.com/office/powerpoint/2010/main" val="26592235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t>What can NOT be patented:</a:t>
            </a:r>
          </a:p>
          <a:p>
            <a:pPr lvl="1"/>
            <a:r>
              <a:rPr lang="en-US" dirty="0"/>
              <a:t>Live organisms</a:t>
            </a:r>
          </a:p>
          <a:p>
            <a:pPr lvl="1"/>
            <a:r>
              <a:rPr lang="en-US" dirty="0"/>
              <a:t>Original DNA sequences/genes</a:t>
            </a:r>
          </a:p>
          <a:p>
            <a:pPr lvl="1"/>
            <a:r>
              <a:rPr lang="en-US" dirty="0"/>
              <a:t>Anything in nature</a:t>
            </a:r>
          </a:p>
          <a:p>
            <a:pPr lvl="1"/>
            <a:r>
              <a:rPr lang="en-US" dirty="0"/>
              <a:t>Software</a:t>
            </a:r>
          </a:p>
          <a:p>
            <a:pPr lvl="1"/>
            <a:endParaRPr lang="en-US" dirty="0"/>
          </a:p>
          <a:p>
            <a:r>
              <a:rPr lang="en-US" dirty="0"/>
              <a:t>What CAN be patented:</a:t>
            </a:r>
          </a:p>
          <a:p>
            <a:pPr lvl="1"/>
            <a:r>
              <a:rPr lang="en-US" dirty="0"/>
              <a:t>Uses/production methods of live organisms</a:t>
            </a:r>
          </a:p>
          <a:p>
            <a:pPr lvl="1"/>
            <a:r>
              <a:rPr lang="en-US" dirty="0"/>
              <a:t>Modified/recombinant DNA sequences, vectors and methods</a:t>
            </a:r>
          </a:p>
          <a:p>
            <a:pPr lvl="1"/>
            <a:r>
              <a:rPr lang="en-US" dirty="0"/>
              <a:t>Anything that is modified from nature</a:t>
            </a:r>
          </a:p>
          <a:p>
            <a:pPr lvl="1"/>
            <a:r>
              <a:rPr lang="en-US" dirty="0"/>
              <a:t>Usage of a code/algorithm</a:t>
            </a:r>
          </a:p>
          <a:p>
            <a:pPr lvl="1"/>
            <a:endParaRPr lang="en-US" dirty="0"/>
          </a:p>
          <a:p>
            <a:pPr lvl="1"/>
            <a:endParaRPr lang="en-US" dirty="0"/>
          </a:p>
          <a:p>
            <a:pPr lvl="2"/>
            <a:endParaRPr lang="en-US" dirty="0"/>
          </a:p>
          <a:p>
            <a:pPr lvl="2"/>
            <a:endParaRPr lang="en-US" dirty="0"/>
          </a:p>
        </p:txBody>
      </p:sp>
      <p:sp>
        <p:nvSpPr>
          <p:cNvPr id="4" name="Title 1"/>
          <p:cNvSpPr txBox="1">
            <a:spLocks/>
          </p:cNvSpPr>
          <p:nvPr/>
        </p:nvSpPr>
        <p:spPr>
          <a:xfrm>
            <a:off x="381000" y="0"/>
            <a:ext cx="8431212" cy="14478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t>PATENTS</a:t>
            </a:r>
          </a:p>
        </p:txBody>
      </p:sp>
    </p:spTree>
    <p:extLst>
      <p:ext uri="{BB962C8B-B14F-4D97-AF65-F5344CB8AC3E}">
        <p14:creationId xmlns:p14="http://schemas.microsoft.com/office/powerpoint/2010/main" val="172575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hlinkClick r:id="rId2"/>
              </a:rPr>
              <a:t>www.inpi.pt</a:t>
            </a:r>
            <a:endParaRPr lang="en-GB" dirty="0"/>
          </a:p>
          <a:p>
            <a:endParaRPr lang="en-GB" dirty="0"/>
          </a:p>
          <a:p>
            <a:r>
              <a:rPr lang="en-GB" dirty="0">
                <a:hlinkClick r:id="rId3"/>
              </a:rPr>
              <a:t>www.wipo.com</a:t>
            </a:r>
            <a:endParaRPr lang="en-GB" dirty="0"/>
          </a:p>
          <a:p>
            <a:endParaRPr lang="en-GB" dirty="0"/>
          </a:p>
          <a:p>
            <a:r>
              <a:rPr lang="en-GB" dirty="0">
                <a:hlinkClick r:id="rId4"/>
              </a:rPr>
              <a:t>https://www.epo.org/index.html</a:t>
            </a:r>
            <a:endParaRPr lang="en-GB" dirty="0"/>
          </a:p>
          <a:p>
            <a:endParaRPr lang="en-GB" dirty="0"/>
          </a:p>
          <a:p>
            <a:pPr>
              <a:buNone/>
            </a:pPr>
            <a:endParaRPr lang="en-GB" dirty="0"/>
          </a:p>
        </p:txBody>
      </p:sp>
      <p:sp>
        <p:nvSpPr>
          <p:cNvPr id="4" name="Title 1"/>
          <p:cNvSpPr txBox="1">
            <a:spLocks/>
          </p:cNvSpPr>
          <p:nvPr/>
        </p:nvSpPr>
        <p:spPr>
          <a:xfrm>
            <a:off x="381000" y="0"/>
            <a:ext cx="8431212" cy="1447800"/>
          </a:xfrm>
          <a:prstGeom prst="rect">
            <a:avLst/>
          </a:prstGeom>
        </p:spPr>
        <p:txBody>
          <a:bodyPr vert="horz" lIns="45720" rIns="45720" anchor="ctr">
            <a:normAutofit/>
          </a:bodyPr>
          <a:lstStyle/>
          <a:p>
            <a:pPr lvl="0" defTabSz="914400">
              <a:spcBef>
                <a:spcPct val="0"/>
              </a:spcBef>
              <a:defRPr/>
            </a:pPr>
            <a:r>
              <a:rPr lang="en-GB" sz="4800" dirty="0"/>
              <a:t>PATENTS DATABASES</a:t>
            </a:r>
            <a:endParaRPr kumimoji="0" lang="en-GB" sz="4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028133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23764" y="0"/>
            <a:ext cx="6840760" cy="6655875"/>
          </a:xfrm>
          <a:prstGeom prst="rect">
            <a:avLst/>
          </a:prstGeom>
        </p:spPr>
      </p:pic>
    </p:spTree>
    <p:extLst>
      <p:ext uri="{BB962C8B-B14F-4D97-AF65-F5344CB8AC3E}">
        <p14:creationId xmlns:p14="http://schemas.microsoft.com/office/powerpoint/2010/main" val="1666160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9200"/>
            <a:ext cx="9144000" cy="4411980"/>
          </a:xfrm>
          <a:prstGeom prst="rect">
            <a:avLst/>
          </a:prstGeom>
        </p:spPr>
      </p:pic>
    </p:spTree>
    <p:extLst>
      <p:ext uri="{BB962C8B-B14F-4D97-AF65-F5344CB8AC3E}">
        <p14:creationId xmlns:p14="http://schemas.microsoft.com/office/powerpoint/2010/main" val="3819082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7467600" cy="1143000"/>
          </a:xfrm>
        </p:spPr>
        <p:txBody>
          <a:bodyPr/>
          <a:lstStyle/>
          <a:p>
            <a:r>
              <a:rPr lang="en-GB" dirty="0"/>
              <a:t>The IP CODE of ULISBOA</a:t>
            </a:r>
          </a:p>
        </p:txBody>
      </p:sp>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5" name="Picture 4" descr="Screen Shot 2014-03-13 at 16.18.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043608"/>
            <a:ext cx="8403442" cy="5251358"/>
          </a:xfrm>
          <a:prstGeom prst="rect">
            <a:avLst/>
          </a:prstGeom>
        </p:spPr>
      </p:pic>
    </p:spTree>
    <p:extLst>
      <p:ext uri="{BB962C8B-B14F-4D97-AF65-F5344CB8AC3E}">
        <p14:creationId xmlns:p14="http://schemas.microsoft.com/office/powerpoint/2010/main" val="4256936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3" name="Picture 2" descr="Screen Shot 2014-03-13 at 16.21.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807602"/>
            <a:ext cx="4706804" cy="5616624"/>
          </a:xfrm>
          <a:prstGeom prst="rect">
            <a:avLst/>
          </a:prstGeom>
        </p:spPr>
      </p:pic>
      <p:sp>
        <p:nvSpPr>
          <p:cNvPr id="6" name="Title 1"/>
          <p:cNvSpPr txBox="1">
            <a:spLocks/>
          </p:cNvSpPr>
          <p:nvPr/>
        </p:nvSpPr>
        <p:spPr>
          <a:xfrm>
            <a:off x="457200" y="-9939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t>The IP CODE of ULISBOA</a:t>
            </a:r>
            <a:endParaRPr lang="en-GB" dirty="0"/>
          </a:p>
        </p:txBody>
      </p:sp>
    </p:spTree>
    <p:extLst>
      <p:ext uri="{BB962C8B-B14F-4D97-AF65-F5344CB8AC3E}">
        <p14:creationId xmlns:p14="http://schemas.microsoft.com/office/powerpoint/2010/main" val="2442065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7314" r="7314"/>
          <a:stretch>
            <a:fillRect/>
          </a:stretch>
        </p:blipFill>
        <p:spPr>
          <a:xfrm>
            <a:off x="0" y="241796"/>
            <a:ext cx="9144000" cy="5869045"/>
          </a:xfrm>
        </p:spPr>
      </p:pic>
      <p:sp>
        <p:nvSpPr>
          <p:cNvPr id="2" name="TextBox 1"/>
          <p:cNvSpPr txBox="1"/>
          <p:nvPr/>
        </p:nvSpPr>
        <p:spPr>
          <a:xfrm>
            <a:off x="1979712" y="622429"/>
            <a:ext cx="5616624" cy="646331"/>
          </a:xfrm>
          <a:prstGeom prst="rect">
            <a:avLst/>
          </a:prstGeom>
          <a:solidFill>
            <a:schemeClr val="bg1"/>
          </a:solidFill>
        </p:spPr>
        <p:txBody>
          <a:bodyPr wrap="square" rtlCol="0">
            <a:spAutoFit/>
          </a:bodyPr>
          <a:lstStyle/>
          <a:p>
            <a:pPr algn="ctr"/>
            <a:r>
              <a:rPr lang="en-US" sz="3600" b="1" dirty="0">
                <a:solidFill>
                  <a:srgbClr val="FF0000"/>
                </a:solidFill>
              </a:rPr>
              <a:t>VALUE PROPOSITION</a:t>
            </a:r>
          </a:p>
        </p:txBody>
      </p:sp>
    </p:spTree>
    <p:extLst>
      <p:ext uri="{BB962C8B-B14F-4D97-AF65-F5344CB8AC3E}">
        <p14:creationId xmlns:p14="http://schemas.microsoft.com/office/powerpoint/2010/main" val="3080862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sp>
        <p:nvSpPr>
          <p:cNvPr id="3" name="TextBox 2"/>
          <p:cNvSpPr txBox="1"/>
          <p:nvPr/>
        </p:nvSpPr>
        <p:spPr>
          <a:xfrm>
            <a:off x="611560" y="1268760"/>
            <a:ext cx="7632848" cy="3785652"/>
          </a:xfrm>
          <a:prstGeom prst="rect">
            <a:avLst/>
          </a:prstGeom>
          <a:noFill/>
        </p:spPr>
        <p:txBody>
          <a:bodyPr wrap="square" rtlCol="0">
            <a:spAutoFit/>
          </a:bodyPr>
          <a:lstStyle/>
          <a:p>
            <a:r>
              <a:rPr lang="en-GB" sz="2000" u="sng" dirty="0">
                <a:solidFill>
                  <a:prstClr val="black"/>
                </a:solidFill>
                <a:latin typeface="Arial"/>
              </a:rPr>
              <a:t>KEY POINTS</a:t>
            </a:r>
          </a:p>
          <a:p>
            <a:pPr marL="342900" indent="-342900">
              <a:buFontTx/>
              <a:buAutoNum type="arabicPeriod"/>
            </a:pPr>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All the rights over R&amp;D performed in UL belong to UL</a:t>
            </a:r>
          </a:p>
          <a:p>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The inventor has the right to be recognised as so in any IP piece or communication (or not if he/she desires so)</a:t>
            </a:r>
          </a:p>
          <a:p>
            <a:pPr marL="342900" indent="-342900">
              <a:buFontTx/>
              <a:buAutoNum type="arabicPeriod"/>
            </a:pPr>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The inventor shall communicate the invention to UL (Via TT@UL) maximum 1 month after invention was made</a:t>
            </a:r>
          </a:p>
          <a:p>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If UL has no interest in protecting the IP, it can give partial or full rights to inventor</a:t>
            </a:r>
          </a:p>
        </p:txBody>
      </p:sp>
      <p:sp>
        <p:nvSpPr>
          <p:cNvPr id="6" name="Title 1"/>
          <p:cNvSpPr txBox="1">
            <a:spLocks/>
          </p:cNvSpPr>
          <p:nvPr/>
        </p:nvSpPr>
        <p:spPr>
          <a:xfrm>
            <a:off x="457200" y="-9939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t>The IP CODE of ULISBOA</a:t>
            </a:r>
            <a:endParaRPr lang="en-GB" dirty="0"/>
          </a:p>
        </p:txBody>
      </p:sp>
    </p:spTree>
    <p:extLst>
      <p:ext uri="{BB962C8B-B14F-4D97-AF65-F5344CB8AC3E}">
        <p14:creationId xmlns:p14="http://schemas.microsoft.com/office/powerpoint/2010/main" val="2316598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3" name="Picture 2" descr="Screen Shot 2014-03-13 at 16.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7661"/>
            <a:ext cx="9144000" cy="4117354"/>
          </a:xfrm>
          <a:prstGeom prst="rect">
            <a:avLst/>
          </a:prstGeom>
        </p:spPr>
      </p:pic>
      <p:sp>
        <p:nvSpPr>
          <p:cNvPr id="6" name="TextBox 5"/>
          <p:cNvSpPr txBox="1"/>
          <p:nvPr/>
        </p:nvSpPr>
        <p:spPr>
          <a:xfrm>
            <a:off x="457200" y="1043608"/>
            <a:ext cx="7355160" cy="369332"/>
          </a:xfrm>
          <a:prstGeom prst="rect">
            <a:avLst/>
          </a:prstGeom>
          <a:noFill/>
        </p:spPr>
        <p:txBody>
          <a:bodyPr wrap="square" rtlCol="0">
            <a:spAutoFit/>
          </a:bodyPr>
          <a:lstStyle/>
          <a:p>
            <a:r>
              <a:rPr lang="en-GB" dirty="0">
                <a:solidFill>
                  <a:prstClr val="black"/>
                </a:solidFill>
                <a:latin typeface="Arial"/>
              </a:rPr>
              <a:t>1</a:t>
            </a:r>
            <a:r>
              <a:rPr lang="en-GB" baseline="30000" dirty="0">
                <a:solidFill>
                  <a:prstClr val="black"/>
                </a:solidFill>
                <a:latin typeface="Arial"/>
              </a:rPr>
              <a:t>st</a:t>
            </a:r>
            <a:r>
              <a:rPr lang="en-GB" dirty="0">
                <a:solidFill>
                  <a:prstClr val="black"/>
                </a:solidFill>
                <a:latin typeface="Arial"/>
              </a:rPr>
              <a:t>  Step– Invention communication</a:t>
            </a:r>
          </a:p>
        </p:txBody>
      </p:sp>
      <p:sp>
        <p:nvSpPr>
          <p:cNvPr id="7" name="Title 1"/>
          <p:cNvSpPr>
            <a:spLocks noGrp="1"/>
          </p:cNvSpPr>
          <p:nvPr>
            <p:ph type="title"/>
          </p:nvPr>
        </p:nvSpPr>
        <p:spPr>
          <a:xfrm>
            <a:off x="457200" y="-99392"/>
            <a:ext cx="7467600" cy="1143000"/>
          </a:xfrm>
        </p:spPr>
        <p:txBody>
          <a:bodyPr/>
          <a:lstStyle/>
          <a:p>
            <a:r>
              <a:rPr lang="en-GB" dirty="0"/>
              <a:t>The IP CODE of ULISBOA</a:t>
            </a:r>
          </a:p>
        </p:txBody>
      </p:sp>
    </p:spTree>
    <p:extLst>
      <p:ext uri="{BB962C8B-B14F-4D97-AF65-F5344CB8AC3E}">
        <p14:creationId xmlns:p14="http://schemas.microsoft.com/office/powerpoint/2010/main" val="223723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3" y="476672"/>
            <a:ext cx="9144000" cy="4288589"/>
          </a:xfrm>
          <a:prstGeom prst="rect">
            <a:avLst/>
          </a:prstGeom>
        </p:spPr>
      </p:pic>
      <p:sp>
        <p:nvSpPr>
          <p:cNvPr id="4" name="TextBox 3"/>
          <p:cNvSpPr txBox="1"/>
          <p:nvPr/>
        </p:nvSpPr>
        <p:spPr>
          <a:xfrm>
            <a:off x="1812150" y="526644"/>
            <a:ext cx="5281565" cy="584776"/>
          </a:xfrm>
          <a:prstGeom prst="rect">
            <a:avLst/>
          </a:prstGeom>
          <a:solidFill>
            <a:srgbClr val="FFFFFF"/>
          </a:solidFill>
        </p:spPr>
        <p:txBody>
          <a:bodyPr wrap="square" rtlCol="0">
            <a:spAutoFit/>
          </a:bodyPr>
          <a:lstStyle/>
          <a:p>
            <a:pPr algn="ctr"/>
            <a:r>
              <a:rPr lang="en-US" sz="3200" b="1" dirty="0">
                <a:solidFill>
                  <a:srgbClr val="FF0000"/>
                </a:solidFill>
                <a:latin typeface="Calibri"/>
              </a:rPr>
              <a:t>VALUE PROPOSITION</a:t>
            </a:r>
          </a:p>
        </p:txBody>
      </p:sp>
      <p:sp>
        <p:nvSpPr>
          <p:cNvPr id="5" name="TextBox 4"/>
          <p:cNvSpPr txBox="1"/>
          <p:nvPr/>
        </p:nvSpPr>
        <p:spPr>
          <a:xfrm>
            <a:off x="4419868" y="1579935"/>
            <a:ext cx="4671864" cy="2677656"/>
          </a:xfrm>
          <a:prstGeom prst="rect">
            <a:avLst/>
          </a:prstGeom>
          <a:solidFill>
            <a:srgbClr val="FFFFFF"/>
          </a:solidFill>
        </p:spPr>
        <p:txBody>
          <a:bodyPr wrap="square" rtlCol="0">
            <a:spAutoFit/>
          </a:bodyPr>
          <a:lstStyle/>
          <a:p>
            <a:pPr marL="342900" indent="-342900">
              <a:buClr>
                <a:srgbClr val="FF0000"/>
              </a:buClr>
              <a:buSzPct val="150000"/>
              <a:buFont typeface="Arial"/>
              <a:buChar char="•"/>
            </a:pPr>
            <a:r>
              <a:rPr lang="en-US" sz="2400" dirty="0">
                <a:solidFill>
                  <a:prstClr val="black"/>
                </a:solidFill>
                <a:latin typeface="Calibri"/>
              </a:rPr>
              <a:t>What problem/pain are we trying to solve?</a:t>
            </a:r>
          </a:p>
          <a:p>
            <a:pPr marL="342900" indent="-342900">
              <a:buClr>
                <a:srgbClr val="FF0000"/>
              </a:buClr>
              <a:buSzPct val="150000"/>
              <a:buFont typeface="Arial"/>
              <a:buChar char="•"/>
            </a:pPr>
            <a:endParaRPr lang="en-US" sz="2400" dirty="0">
              <a:solidFill>
                <a:prstClr val="black"/>
              </a:solidFill>
              <a:latin typeface="Calibri"/>
            </a:endParaRPr>
          </a:p>
          <a:p>
            <a:pPr marL="342900" indent="-342900">
              <a:buClr>
                <a:srgbClr val="FF0000"/>
              </a:buClr>
              <a:buSzPct val="150000"/>
              <a:buFont typeface="Arial"/>
              <a:buChar char="•"/>
            </a:pPr>
            <a:r>
              <a:rPr lang="en-US" sz="2400" dirty="0">
                <a:solidFill>
                  <a:prstClr val="black"/>
                </a:solidFill>
                <a:latin typeface="Calibri"/>
              </a:rPr>
              <a:t>What solution are we offering?</a:t>
            </a:r>
          </a:p>
          <a:p>
            <a:pPr marL="342900" indent="-342900">
              <a:buClr>
                <a:srgbClr val="FF0000"/>
              </a:buClr>
              <a:buSzPct val="150000"/>
              <a:buFont typeface="Arial"/>
              <a:buChar char="•"/>
            </a:pPr>
            <a:endParaRPr lang="en-US" sz="2400" dirty="0">
              <a:solidFill>
                <a:prstClr val="black"/>
              </a:solidFill>
              <a:latin typeface="Calibri"/>
            </a:endParaRPr>
          </a:p>
          <a:p>
            <a:pPr marL="342900" indent="-342900">
              <a:buClr>
                <a:srgbClr val="FF0000"/>
              </a:buClr>
              <a:buSzPct val="150000"/>
              <a:buFont typeface="Arial"/>
              <a:buChar char="•"/>
            </a:pPr>
            <a:r>
              <a:rPr lang="en-US" sz="2400" dirty="0">
                <a:solidFill>
                  <a:prstClr val="black"/>
                </a:solidFill>
                <a:latin typeface="Calibri"/>
              </a:rPr>
              <a:t>What is the value in our solution?</a:t>
            </a:r>
          </a:p>
        </p:txBody>
      </p:sp>
    </p:spTree>
    <p:extLst>
      <p:ext uri="{BB962C8B-B14F-4D97-AF65-F5344CB8AC3E}">
        <p14:creationId xmlns:p14="http://schemas.microsoft.com/office/powerpoint/2010/main" val="4236417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rategyzers Value Proposition Canvas Explained.mp4">
            <a:hlinkClick r:id="" action="ppaction://media"/>
            <a:extLst>
              <a:ext uri="{FF2B5EF4-FFF2-40B4-BE49-F238E27FC236}">
                <a16:creationId xmlns:a16="http://schemas.microsoft.com/office/drawing/2014/main" id="{35D7637F-0063-4A4B-8C7F-A6583A9BAC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32747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ustomer gains and pains map">
            <a:extLst>
              <a:ext uri="{FF2B5EF4-FFF2-40B4-BE49-F238E27FC236}">
                <a16:creationId xmlns:a16="http://schemas.microsoft.com/office/drawing/2014/main" id="{DF588317-EC65-3247-874B-3F9B8C2C1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7" y="676511"/>
            <a:ext cx="9227254" cy="5504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35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ustomer gains and pains map">
            <a:extLst>
              <a:ext uri="{FF2B5EF4-FFF2-40B4-BE49-F238E27FC236}">
                <a16:creationId xmlns:a16="http://schemas.microsoft.com/office/drawing/2014/main" id="{C0758BDC-BE92-6846-B993-8C6D92765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732"/>
            <a:ext cx="8663326" cy="683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214710"/>
      </p:ext>
    </p:extLst>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1965</TotalTime>
  <Words>1440</Words>
  <Application>Microsoft Macintosh PowerPoint</Application>
  <PresentationFormat>Apresentação no Ecrã (4:3)</PresentationFormat>
  <Paragraphs>225</Paragraphs>
  <Slides>51</Slides>
  <Notes>6</Notes>
  <HiddenSlides>0</HiddenSlides>
  <MMClips>1</MMClips>
  <ScaleCrop>false</ScaleCrop>
  <HeadingPairs>
    <vt:vector size="6" baseType="variant">
      <vt:variant>
        <vt:lpstr>Tipos de letra usados</vt:lpstr>
      </vt:variant>
      <vt:variant>
        <vt:i4>5</vt:i4>
      </vt:variant>
      <vt:variant>
        <vt:lpstr>Tema</vt:lpstr>
      </vt:variant>
      <vt:variant>
        <vt:i4>2</vt:i4>
      </vt:variant>
      <vt:variant>
        <vt:lpstr>Títulos dos diapositivos</vt:lpstr>
      </vt:variant>
      <vt:variant>
        <vt:i4>51</vt:i4>
      </vt:variant>
    </vt:vector>
  </HeadingPairs>
  <TitlesOfParts>
    <vt:vector size="58" baseType="lpstr">
      <vt:lpstr>Arial</vt:lpstr>
      <vt:lpstr>Calibri</vt:lpstr>
      <vt:lpstr>Franklin Gothic Book</vt:lpstr>
      <vt:lpstr>Verdana</vt:lpstr>
      <vt:lpstr>Wingdings 2</vt:lpstr>
      <vt:lpstr>Technic</vt:lpstr>
      <vt:lpstr>2_Technic</vt:lpstr>
      <vt:lpstr>Apresentação do PowerPoint</vt:lpstr>
      <vt:lpstr>Sumário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VALUE PROPOSITION </vt:lpstr>
      <vt:lpstr>VALUE PROPOSITION – WRITE IT RULES</vt:lpstr>
      <vt:lpstr>Apresentação do PowerPoint</vt:lpstr>
      <vt:lpstr>Apresentação do PowerPoint</vt:lpstr>
      <vt:lpstr>Apresentação do PowerPoint</vt:lpstr>
      <vt:lpstr>VALUE CURVE</vt:lpstr>
      <vt:lpstr>VALUE CURVE</vt:lpstr>
      <vt:lpstr>VALUE CURVE</vt:lpstr>
      <vt:lpstr>VALUE CURVE</vt:lpstr>
      <vt:lpstr>HOW CAN YOU INCREASE VALUE EVEN MORE?</vt:lpstr>
      <vt:lpstr>Apresentação do PowerPoint</vt:lpstr>
      <vt:lpstr>Apresentação do PowerPoint</vt:lpstr>
      <vt:lpstr>EXERCISE – VALUE CURVE</vt:lpstr>
      <vt:lpstr>VALUE CURVE ATTRIBUTES</vt:lpstr>
      <vt:lpstr>VALUE CURVE</vt:lpstr>
      <vt:lpstr>WHAT WE WANT YOU TO DO!</vt:lpstr>
      <vt:lpstr>Apresentação do PowerPoint</vt:lpstr>
      <vt:lpstr>Apresentação do PowerPoint</vt:lpstr>
      <vt:lpstr>Apresentação do PowerPoint</vt:lpstr>
      <vt:lpstr>Apresentação do PowerPoint</vt:lpstr>
      <vt:lpstr>Apresentação do PowerPoint</vt:lpstr>
      <vt:lpstr>Apresentação do PowerPoint</vt:lpstr>
      <vt:lpstr>HOMEWORK</vt:lpstr>
      <vt:lpstr>EXERCISE &amp; TEST</vt:lpstr>
      <vt:lpstr>EXERCISE &amp; TEST</vt:lpstr>
      <vt:lpstr>EXERCISE &amp; TEST</vt:lpstr>
      <vt:lpstr>Apresentação do PowerPoint</vt:lpstr>
      <vt:lpstr>Intellectual Property </vt:lpstr>
      <vt:lpstr>Apresentação do PowerPoint</vt:lpstr>
      <vt:lpstr>PATENTS</vt:lpstr>
      <vt:lpstr>Apresentação do PowerPoint</vt:lpstr>
      <vt:lpstr>Apresentação do PowerPoint</vt:lpstr>
      <vt:lpstr>PATENTS</vt:lpstr>
      <vt:lpstr>Apresentação do PowerPoint</vt:lpstr>
      <vt:lpstr>Apresentação do PowerPoint</vt:lpstr>
      <vt:lpstr>Apresentação do PowerPoint</vt:lpstr>
      <vt:lpstr>Apresentação do PowerPoint</vt:lpstr>
      <vt:lpstr>The IP CODE of ULISBOA</vt:lpstr>
      <vt:lpstr>Apresentação do PowerPoint</vt:lpstr>
      <vt:lpstr>Apresentação do PowerPoint</vt:lpstr>
      <vt:lpstr>The IP CODE of ULISBOA</vt:lpstr>
    </vt:vector>
  </TitlesOfParts>
  <Company>BIOALVO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Helena  Vieira</dc:creator>
  <cp:lastModifiedBy>Utilizador do Microsoft Office</cp:lastModifiedBy>
  <cp:revision>60</cp:revision>
  <dcterms:created xsi:type="dcterms:W3CDTF">2011-02-06T19:11:31Z</dcterms:created>
  <dcterms:modified xsi:type="dcterms:W3CDTF">2019-03-25T20:48:04Z</dcterms:modified>
</cp:coreProperties>
</file>